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4" autoAdjust="0"/>
    <p:restoredTop sz="94660"/>
  </p:normalViewPr>
  <p:slideViewPr>
    <p:cSldViewPr snapToGrid="0">
      <p:cViewPr varScale="1">
        <p:scale>
          <a:sx n="78" d="100"/>
          <a:sy n="78" d="100"/>
        </p:scale>
        <p:origin x="-776"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48A87A34-81AB-432B-8DAE-1953F412C126}" type="datetimeFigureOut">
              <a:rPr lang="en-US" smtClean="0"/>
              <a:pPr/>
              <a:t>2/20/19</a:t>
            </a:fld>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psychologytoday.com/us/basics/anxiety" TargetMode="External"/><Relationship Id="rId3" Type="http://schemas.openxmlformats.org/officeDocument/2006/relationships/hyperlink" Target="https://www.psychologytoday.com/us/basics/depress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psychologytoday.com/us/basics/insomni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psychologytoday.com/us/basics/relationship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0966" y="769737"/>
            <a:ext cx="8637074" cy="3511933"/>
          </a:xfrm>
        </p:spPr>
        <p:txBody>
          <a:bodyPr>
            <a:normAutofit fontScale="90000"/>
          </a:bodyPr>
          <a:lstStyle/>
          <a:p>
            <a:r>
              <a:rPr lang="en-US" sz="4000" dirty="0"/>
              <a:t>Cultural Differences Among</a:t>
            </a:r>
            <a:br>
              <a:rPr lang="en-US" sz="4000" dirty="0"/>
            </a:br>
            <a:r>
              <a:rPr lang="en-US" sz="4000" dirty="0"/>
              <a:t/>
            </a:r>
            <a:br>
              <a:rPr lang="en-US" sz="4000" dirty="0"/>
            </a:br>
            <a:r>
              <a:rPr lang="en-US" sz="4000" dirty="0"/>
              <a:t> Depression in the Eastern and</a:t>
            </a:r>
            <a:br>
              <a:rPr lang="en-US" sz="4000" dirty="0"/>
            </a:br>
            <a:r>
              <a:rPr lang="en-US" sz="4000" dirty="0"/>
              <a:t/>
            </a:r>
            <a:br>
              <a:rPr lang="en-US" sz="4000" dirty="0"/>
            </a:br>
            <a:r>
              <a:rPr lang="en-US" sz="4000" dirty="0"/>
              <a:t> Western Worlds</a:t>
            </a:r>
          </a:p>
        </p:txBody>
      </p:sp>
    </p:spTree>
    <p:extLst>
      <p:ext uri="{BB962C8B-B14F-4D97-AF65-F5344CB8AC3E}">
        <p14:creationId xmlns:p14="http://schemas.microsoft.com/office/powerpoint/2010/main" val="1286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848AEC4-080E-4768-A400-DFA7F22B2ED5}"/>
              </a:ext>
            </a:extLst>
          </p:cNvPr>
          <p:cNvSpPr>
            <a:spLocks noGrp="1"/>
          </p:cNvSpPr>
          <p:nvPr>
            <p:ph idx="1"/>
          </p:nvPr>
        </p:nvSpPr>
        <p:spPr>
          <a:xfrm>
            <a:off x="1221235" y="993456"/>
            <a:ext cx="8874310" cy="5347756"/>
          </a:xfrm>
        </p:spPr>
        <p:txBody>
          <a:bodyPr>
            <a:normAutofit fontScale="92500" lnSpcReduction="20000"/>
          </a:bodyPr>
          <a:lstStyle/>
          <a:p>
            <a:pPr algn="just"/>
            <a:endParaRPr lang="en-US" dirty="0"/>
          </a:p>
          <a:p>
            <a:pPr algn="just"/>
            <a:r>
              <a:rPr lang="en-US" dirty="0">
                <a:hlinkClick r:id="rId2"/>
              </a:rPr>
              <a:t>Anxiety</a:t>
            </a:r>
            <a:r>
              <a:rPr lang="en-US" dirty="0"/>
              <a:t> and mood disorders are much less common in China than in the United States. </a:t>
            </a:r>
            <a:endParaRPr lang="en-US" dirty="0" smtClean="0"/>
          </a:p>
          <a:p>
            <a:pPr algn="just"/>
            <a:endParaRPr lang="en-US" dirty="0" smtClean="0"/>
          </a:p>
          <a:p>
            <a:pPr algn="just"/>
            <a:r>
              <a:rPr lang="en-US" dirty="0" smtClean="0"/>
              <a:t>In </a:t>
            </a:r>
            <a:r>
              <a:rPr lang="en-US" dirty="0"/>
              <a:t>this country, lifetime prevalence for an anxiety disorder is nearly 30 percent but only 5 percent in China. </a:t>
            </a:r>
            <a:endParaRPr lang="en-US" dirty="0" smtClean="0"/>
          </a:p>
          <a:p>
            <a:pPr algn="just"/>
            <a:endParaRPr lang="en-US" dirty="0" smtClean="0"/>
          </a:p>
          <a:p>
            <a:pPr algn="just"/>
            <a:r>
              <a:rPr lang="en-US" dirty="0" smtClean="0"/>
              <a:t>Likewise</a:t>
            </a:r>
            <a:r>
              <a:rPr lang="en-US" dirty="0"/>
              <a:t>, about 20 percent of Americans will experience a major depressive disorder at some time in their lives, but for their Chinese counterparts, it’s only 2 percent.</a:t>
            </a:r>
          </a:p>
          <a:p>
            <a:endParaRPr lang="en-US" dirty="0"/>
          </a:p>
          <a:p>
            <a:r>
              <a:rPr lang="en-US" dirty="0" smtClean="0"/>
              <a:t>Western </a:t>
            </a:r>
            <a:r>
              <a:rPr lang="en-US" dirty="0"/>
              <a:t>nations report high levels of subjective well-being but also high rates of anxiety and </a:t>
            </a:r>
            <a:r>
              <a:rPr lang="en-US" dirty="0">
                <a:hlinkClick r:id="rId3"/>
              </a:rPr>
              <a:t>depression</a:t>
            </a:r>
            <a:r>
              <a:rPr lang="en-US" dirty="0"/>
              <a:t>. </a:t>
            </a:r>
            <a:endParaRPr lang="en-US" dirty="0" smtClean="0"/>
          </a:p>
          <a:p>
            <a:endParaRPr lang="en-US" dirty="0"/>
          </a:p>
          <a:p>
            <a:r>
              <a:rPr lang="en-US" dirty="0" smtClean="0"/>
              <a:t>In </a:t>
            </a:r>
            <a:r>
              <a:rPr lang="en-US" dirty="0"/>
              <a:t>contrast, Eastern societies appear to be less happy, but they also experience fewer emotional disorders.</a:t>
            </a:r>
          </a:p>
          <a:p>
            <a:endParaRPr lang="en-US" dirty="0"/>
          </a:p>
          <a:p>
            <a:endParaRPr lang="en-US" dirty="0"/>
          </a:p>
          <a:p>
            <a:endParaRPr lang="en-US" dirty="0"/>
          </a:p>
        </p:txBody>
      </p:sp>
    </p:spTree>
    <p:extLst>
      <p:ext uri="{BB962C8B-B14F-4D97-AF65-F5344CB8AC3E}">
        <p14:creationId xmlns:p14="http://schemas.microsoft.com/office/powerpoint/2010/main" val="1816429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9D70125-CF55-413B-ACA8-2503620DAC6C}"/>
              </a:ext>
            </a:extLst>
          </p:cNvPr>
          <p:cNvSpPr>
            <a:spLocks noGrp="1"/>
          </p:cNvSpPr>
          <p:nvPr>
            <p:ph idx="1"/>
          </p:nvPr>
        </p:nvSpPr>
        <p:spPr>
          <a:xfrm>
            <a:off x="1237519" y="601677"/>
            <a:ext cx="9851298" cy="5812690"/>
          </a:xfrm>
        </p:spPr>
        <p:txBody>
          <a:bodyPr>
            <a:normAutofit fontScale="85000" lnSpcReduction="20000"/>
          </a:bodyPr>
          <a:lstStyle/>
          <a:p>
            <a:r>
              <a:rPr lang="en-US" dirty="0"/>
              <a:t>For many years, psychologists believed this paradox occurred because anxiety and depression were underreported in Asia. </a:t>
            </a:r>
            <a:endParaRPr lang="en-US" dirty="0" smtClean="0"/>
          </a:p>
          <a:p>
            <a:endParaRPr lang="en-US" dirty="0" smtClean="0"/>
          </a:p>
          <a:p>
            <a:r>
              <a:rPr lang="en-US" dirty="0" smtClean="0"/>
              <a:t>According </a:t>
            </a:r>
            <a:r>
              <a:rPr lang="en-US" dirty="0"/>
              <a:t>to this view, the stigma against mental illness is so high that Asians convert psychological disorders into physical symptoms, complaining of headaches, stomach aches, and </a:t>
            </a:r>
            <a:r>
              <a:rPr lang="en-US" dirty="0">
                <a:hlinkClick r:id="rId2"/>
              </a:rPr>
              <a:t>insomnia</a:t>
            </a:r>
            <a:r>
              <a:rPr lang="en-US" dirty="0"/>
              <a:t> instead</a:t>
            </a:r>
            <a:r>
              <a:rPr lang="en-US" dirty="0" smtClean="0"/>
              <a:t>.</a:t>
            </a:r>
          </a:p>
          <a:p>
            <a:endParaRPr lang="en-US" dirty="0"/>
          </a:p>
          <a:p>
            <a:r>
              <a:rPr lang="en-US" dirty="0" smtClean="0"/>
              <a:t>Researchers </a:t>
            </a:r>
            <a:r>
              <a:rPr lang="en-US" dirty="0"/>
              <a:t>instead propose that cultural differences in emotional disorders are due to the way Easterners and Westerners think about and respond to emotions</a:t>
            </a:r>
            <a:r>
              <a:rPr lang="en-US" dirty="0" smtClean="0"/>
              <a:t>.</a:t>
            </a:r>
          </a:p>
          <a:p>
            <a:endParaRPr lang="en-US" dirty="0"/>
          </a:p>
          <a:p>
            <a:r>
              <a:rPr lang="en-US" dirty="0" smtClean="0"/>
              <a:t>Westerners </a:t>
            </a:r>
            <a:r>
              <a:rPr lang="en-US" dirty="0"/>
              <a:t>approach the world from an analytical perspective. </a:t>
            </a:r>
            <a:endParaRPr lang="en-US" dirty="0" smtClean="0"/>
          </a:p>
          <a:p>
            <a:endParaRPr lang="en-US" dirty="0" smtClean="0"/>
          </a:p>
          <a:p>
            <a:r>
              <a:rPr lang="en-US" dirty="0" smtClean="0"/>
              <a:t>They </a:t>
            </a:r>
            <a:r>
              <a:rPr lang="en-US" dirty="0"/>
              <a:t>tend to divide the world into mutually exclusive categories—self versus other, good versus evil, happiness versus sadness. </a:t>
            </a:r>
            <a:endParaRPr lang="en-US" dirty="0" smtClean="0"/>
          </a:p>
          <a:p>
            <a:endParaRPr lang="en-US" dirty="0" smtClean="0"/>
          </a:p>
          <a:p>
            <a:r>
              <a:rPr lang="en-US" dirty="0" smtClean="0"/>
              <a:t>They </a:t>
            </a:r>
            <a:r>
              <a:rPr lang="en-US" dirty="0"/>
              <a:t>also have the habit of mentally isolating people, objects, and events from the broader context in which they occur. </a:t>
            </a:r>
            <a:endParaRPr lang="en-US" dirty="0" smtClean="0"/>
          </a:p>
          <a:p>
            <a:endParaRPr lang="en-US" dirty="0" smtClean="0"/>
          </a:p>
          <a:p>
            <a:r>
              <a:rPr lang="en-US" dirty="0" smtClean="0"/>
              <a:t>Westerners </a:t>
            </a:r>
            <a:r>
              <a:rPr lang="en-US" dirty="0"/>
              <a:t>tend to think of themselves as independent, viewing the self as a kind of free agent in interactions with others.</a:t>
            </a:r>
          </a:p>
          <a:p>
            <a:endParaRPr lang="en-US" dirty="0"/>
          </a:p>
        </p:txBody>
      </p:sp>
    </p:spTree>
    <p:extLst>
      <p:ext uri="{BB962C8B-B14F-4D97-AF65-F5344CB8AC3E}">
        <p14:creationId xmlns:p14="http://schemas.microsoft.com/office/powerpoint/2010/main" val="2598228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E26238B-AFDE-4E3A-9EC1-7D2E52832FE7}"/>
              </a:ext>
            </a:extLst>
          </p:cNvPr>
          <p:cNvSpPr>
            <a:spLocks noGrp="1"/>
          </p:cNvSpPr>
          <p:nvPr>
            <p:ph idx="1"/>
          </p:nvPr>
        </p:nvSpPr>
        <p:spPr>
          <a:xfrm>
            <a:off x="1123537" y="700791"/>
            <a:ext cx="9672185" cy="5694065"/>
          </a:xfrm>
        </p:spPr>
        <p:txBody>
          <a:bodyPr>
            <a:normAutofit fontScale="85000" lnSpcReduction="20000"/>
          </a:bodyPr>
          <a:lstStyle/>
          <a:p>
            <a:r>
              <a:rPr lang="en-US" dirty="0"/>
              <a:t>P</a:t>
            </a:r>
            <a:r>
              <a:rPr lang="en-US" dirty="0" smtClean="0"/>
              <a:t>eople </a:t>
            </a:r>
            <a:r>
              <a:rPr lang="en-US" dirty="0"/>
              <a:t>in Eastern cultures tend to view the world in a holistic fashion. </a:t>
            </a:r>
            <a:endParaRPr lang="en-US" dirty="0" smtClean="0"/>
          </a:p>
          <a:p>
            <a:r>
              <a:rPr lang="en-US" dirty="0" smtClean="0"/>
              <a:t>They </a:t>
            </a:r>
            <a:r>
              <a:rPr lang="en-US" dirty="0"/>
              <a:t>don’t think in terms of mutually exclusive categories. </a:t>
            </a:r>
            <a:endParaRPr lang="en-US" dirty="0" smtClean="0"/>
          </a:p>
          <a:p>
            <a:endParaRPr lang="en-US" dirty="0"/>
          </a:p>
          <a:p>
            <a:r>
              <a:rPr lang="en-US" dirty="0" smtClean="0"/>
              <a:t>Easterners </a:t>
            </a:r>
            <a:r>
              <a:rPr lang="en-US" dirty="0"/>
              <a:t>expect opposites to coexist, as symbolized by yin and yang—a bit of darkness in the light, and a spot of light in the darkness. </a:t>
            </a:r>
            <a:endParaRPr lang="en-US" dirty="0" smtClean="0"/>
          </a:p>
          <a:p>
            <a:endParaRPr lang="en-US" dirty="0" smtClean="0"/>
          </a:p>
          <a:p>
            <a:r>
              <a:rPr lang="en-US" dirty="0" smtClean="0"/>
              <a:t>Easterners </a:t>
            </a:r>
            <a:r>
              <a:rPr lang="en-US" dirty="0" smtClean="0"/>
              <a:t>-- when </a:t>
            </a:r>
            <a:r>
              <a:rPr lang="en-US" dirty="0"/>
              <a:t>attending to a person or object, they’re more likely to also consider the influence of the broader context. </a:t>
            </a:r>
            <a:endParaRPr lang="en-US" dirty="0" smtClean="0"/>
          </a:p>
          <a:p>
            <a:endParaRPr lang="en-US" dirty="0" smtClean="0"/>
          </a:p>
          <a:p>
            <a:r>
              <a:rPr lang="en-US" dirty="0" smtClean="0"/>
              <a:t>Easterners </a:t>
            </a:r>
            <a:r>
              <a:rPr lang="en-US" dirty="0"/>
              <a:t>also see themselves as interdependent with others, defining the self in terms of </a:t>
            </a:r>
            <a:r>
              <a:rPr lang="en-US" dirty="0">
                <a:hlinkClick r:id="rId2"/>
              </a:rPr>
              <a:t>relationships</a:t>
            </a:r>
            <a:r>
              <a:rPr lang="en-US" dirty="0"/>
              <a:t> and mutual </a:t>
            </a:r>
            <a:r>
              <a:rPr lang="en-US" dirty="0" smtClean="0"/>
              <a:t>obligations.</a:t>
            </a:r>
          </a:p>
          <a:p>
            <a:endParaRPr lang="en-US" dirty="0" smtClean="0"/>
          </a:p>
          <a:p>
            <a:r>
              <a:rPr lang="en-US" dirty="0" smtClean="0"/>
              <a:t>Westerners </a:t>
            </a:r>
            <a:r>
              <a:rPr lang="en-US" dirty="0"/>
              <a:t>tend to view happiness and sadness as opposites and therefore as mutually exclusive. In their unbridled pursuit of happiness, they avoid sad feelings at all costs, believing these will diminish their well-</a:t>
            </a:r>
            <a:r>
              <a:rPr lang="en-US" dirty="0" smtClean="0"/>
              <a:t>being.</a:t>
            </a:r>
          </a:p>
          <a:p>
            <a:endParaRPr lang="en-US" dirty="0" smtClean="0"/>
          </a:p>
          <a:p>
            <a:r>
              <a:rPr lang="en-US" dirty="0" smtClean="0"/>
              <a:t>Easterners</a:t>
            </a:r>
            <a:r>
              <a:rPr lang="en-US" dirty="0"/>
              <a:t>, however, are open to experiencing contradictory emotions at the same time. There’s always some sadness on any happy occasion, and some happiness can be found even in the darkest times. </a:t>
            </a:r>
            <a:r>
              <a:rPr lang="en-US" i="1" dirty="0"/>
              <a:t>Thus, negative experiences are less threatening because they don’t preclude happy feelings.</a:t>
            </a:r>
            <a:endParaRPr lang="en-US" dirty="0"/>
          </a:p>
          <a:p>
            <a:endParaRPr lang="en-US" dirty="0"/>
          </a:p>
        </p:txBody>
      </p:sp>
    </p:spTree>
    <p:extLst>
      <p:ext uri="{BB962C8B-B14F-4D97-AF65-F5344CB8AC3E}">
        <p14:creationId xmlns:p14="http://schemas.microsoft.com/office/powerpoint/2010/main" val="2806065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FCED6E9-6AAB-4D90-A11E-F795995E241D}"/>
              </a:ext>
            </a:extLst>
          </p:cNvPr>
          <p:cNvSpPr>
            <a:spLocks noGrp="1"/>
          </p:cNvSpPr>
          <p:nvPr>
            <p:ph idx="1"/>
          </p:nvPr>
        </p:nvSpPr>
        <p:spPr>
          <a:xfrm>
            <a:off x="1270085" y="645804"/>
            <a:ext cx="9167407" cy="5785886"/>
          </a:xfrm>
        </p:spPr>
        <p:txBody>
          <a:bodyPr>
            <a:normAutofit fontScale="77500" lnSpcReduction="20000"/>
          </a:bodyPr>
          <a:lstStyle/>
          <a:p>
            <a:pPr marL="0" indent="0" algn="ctr">
              <a:buNone/>
            </a:pPr>
            <a:r>
              <a:rPr lang="en-US" sz="2400" dirty="0">
                <a:solidFill>
                  <a:srgbClr val="FF0000"/>
                </a:solidFill>
              </a:rPr>
              <a:t>Emotions </a:t>
            </a:r>
            <a:r>
              <a:rPr lang="en-US" sz="2400" dirty="0" smtClean="0">
                <a:solidFill>
                  <a:srgbClr val="FF0000"/>
                </a:solidFill>
              </a:rPr>
              <a:t>Change</a:t>
            </a:r>
            <a:r>
              <a:rPr lang="en-US" sz="2400" dirty="0"/>
              <a:t>. </a:t>
            </a:r>
            <a:endParaRPr lang="en-US" sz="2400" dirty="0" smtClean="0"/>
          </a:p>
          <a:p>
            <a:pPr marL="0" indent="0" algn="ctr">
              <a:buNone/>
            </a:pPr>
            <a:endParaRPr lang="en-US" dirty="0" smtClean="0"/>
          </a:p>
          <a:p>
            <a:r>
              <a:rPr lang="en-US" dirty="0" smtClean="0"/>
              <a:t>Westerners </a:t>
            </a:r>
            <a:r>
              <a:rPr lang="en-US" dirty="0"/>
              <a:t>tend to think of emotions as arising from a stable self. </a:t>
            </a:r>
            <a:endParaRPr lang="en-US" dirty="0" smtClean="0"/>
          </a:p>
          <a:p>
            <a:r>
              <a:rPr lang="en-US" dirty="0" smtClean="0"/>
              <a:t>We see ourselves as happy and </a:t>
            </a:r>
            <a:r>
              <a:rPr lang="en-US" dirty="0"/>
              <a:t>discount any negative experiences as </a:t>
            </a:r>
            <a:r>
              <a:rPr lang="en-US" dirty="0" smtClean="0"/>
              <a:t>anomalies—</a:t>
            </a:r>
            <a:r>
              <a:rPr lang="en-US" dirty="0"/>
              <a:t>not really part of </a:t>
            </a:r>
            <a:r>
              <a:rPr lang="en-US" dirty="0" smtClean="0"/>
              <a:t>who we.</a:t>
            </a:r>
          </a:p>
          <a:p>
            <a:r>
              <a:rPr lang="en-US" dirty="0" smtClean="0"/>
              <a:t>Likewise</a:t>
            </a:r>
            <a:r>
              <a:rPr lang="en-US" dirty="0"/>
              <a:t>, those who suffer from depression often think that’s the way they’ll always feel</a:t>
            </a:r>
            <a:r>
              <a:rPr lang="en-US" dirty="0" smtClean="0"/>
              <a:t>.</a:t>
            </a:r>
            <a:endParaRPr lang="en-US" dirty="0"/>
          </a:p>
          <a:p>
            <a:r>
              <a:rPr lang="en-US" dirty="0" smtClean="0"/>
              <a:t>Easterners</a:t>
            </a:r>
            <a:r>
              <a:rPr lang="en-US" dirty="0"/>
              <a:t>, in contrast, view emotions—as well as the self—as constantly changing</a:t>
            </a:r>
            <a:r>
              <a:rPr lang="en-US" dirty="0" smtClean="0"/>
              <a:t>.</a:t>
            </a:r>
          </a:p>
          <a:p>
            <a:r>
              <a:rPr lang="en-US" i="1" dirty="0" smtClean="0"/>
              <a:t>Thus</a:t>
            </a:r>
            <a:r>
              <a:rPr lang="en-US" i="1" dirty="0"/>
              <a:t>, negative experiences are less threatening because they’re only temporary</a:t>
            </a:r>
            <a:r>
              <a:rPr lang="en-US" i="1" dirty="0" smtClean="0"/>
              <a:t>.</a:t>
            </a:r>
          </a:p>
          <a:p>
            <a:endParaRPr lang="en-US" dirty="0"/>
          </a:p>
          <a:p>
            <a:pPr marL="0" indent="0" algn="ctr">
              <a:buNone/>
            </a:pPr>
            <a:r>
              <a:rPr lang="en-US" dirty="0">
                <a:solidFill>
                  <a:srgbClr val="FF0000"/>
                </a:solidFill>
              </a:rPr>
              <a:t>Emotions arise from </a:t>
            </a:r>
            <a:r>
              <a:rPr lang="en-US" dirty="0" smtClean="0">
                <a:solidFill>
                  <a:srgbClr val="FF0000"/>
                </a:solidFill>
              </a:rPr>
              <a:t>context</a:t>
            </a:r>
            <a:r>
              <a:rPr lang="en-US" dirty="0" smtClean="0">
                <a:solidFill>
                  <a:srgbClr val="FF0000"/>
                </a:solidFill>
              </a:rPr>
              <a:t>.</a:t>
            </a:r>
          </a:p>
          <a:p>
            <a:pPr marL="0" indent="0" algn="ctr">
              <a:buNone/>
            </a:pPr>
            <a:endParaRPr lang="en-US" dirty="0">
              <a:solidFill>
                <a:srgbClr val="FF0000"/>
              </a:solidFill>
            </a:endParaRPr>
          </a:p>
          <a:p>
            <a:pPr>
              <a:buFont typeface="Arial"/>
              <a:buChar char="•"/>
            </a:pPr>
            <a:r>
              <a:rPr lang="en-US" dirty="0" smtClean="0"/>
              <a:t>Unlike </a:t>
            </a:r>
            <a:r>
              <a:rPr lang="en-US" dirty="0"/>
              <a:t>Westerners, who view emotions as arising from within themselves, Easterners see emotions as emerging from the situation they’re in. </a:t>
            </a:r>
            <a:endParaRPr lang="en-US" dirty="0" smtClean="0"/>
          </a:p>
          <a:p>
            <a:pPr>
              <a:buFont typeface="Arial"/>
              <a:buChar char="•"/>
            </a:pPr>
            <a:r>
              <a:rPr lang="en-US" dirty="0" smtClean="0"/>
              <a:t>This </a:t>
            </a:r>
            <a:r>
              <a:rPr lang="en-US" dirty="0"/>
              <a:t>means that moods can be changed by altering the context, in particular by aligning thoughts and behaviors with the expectations of their social groups. </a:t>
            </a:r>
            <a:endParaRPr lang="en-US" dirty="0" smtClean="0"/>
          </a:p>
          <a:p>
            <a:pPr>
              <a:buFont typeface="Arial"/>
              <a:buChar char="•"/>
            </a:pPr>
            <a:r>
              <a:rPr lang="en-US" dirty="0" smtClean="0"/>
              <a:t>By </a:t>
            </a:r>
            <a:r>
              <a:rPr lang="en-US" dirty="0"/>
              <a:t>distancing themselves from their emotions, Easterners are better at regulating them. </a:t>
            </a:r>
            <a:r>
              <a:rPr lang="en-US" i="1" dirty="0"/>
              <a:t>Thus, negative experiences are less threatening because there’s something you can do about them.</a:t>
            </a:r>
            <a:endParaRPr lang="en-US" dirty="0"/>
          </a:p>
          <a:p>
            <a:endParaRPr lang="en-US" dirty="0"/>
          </a:p>
        </p:txBody>
      </p:sp>
    </p:spTree>
    <p:extLst>
      <p:ext uri="{BB962C8B-B14F-4D97-AF65-F5344CB8AC3E}">
        <p14:creationId xmlns:p14="http://schemas.microsoft.com/office/powerpoint/2010/main" val="869076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37BF043-C1C3-4FAF-B464-82AD7334452E}"/>
              </a:ext>
            </a:extLst>
          </p:cNvPr>
          <p:cNvSpPr>
            <a:spLocks noGrp="1"/>
          </p:cNvSpPr>
          <p:nvPr>
            <p:ph idx="1"/>
          </p:nvPr>
        </p:nvSpPr>
        <p:spPr>
          <a:xfrm>
            <a:off x="1139820" y="770184"/>
            <a:ext cx="9769884" cy="5578461"/>
          </a:xfrm>
        </p:spPr>
        <p:txBody>
          <a:bodyPr>
            <a:normAutofit fontScale="77500" lnSpcReduction="20000"/>
          </a:bodyPr>
          <a:lstStyle/>
          <a:p>
            <a:r>
              <a:rPr lang="en-US" dirty="0"/>
              <a:t>Westerners often try to cope with negative moods by pushing them out of mind</a:t>
            </a:r>
            <a:r>
              <a:rPr lang="en-US" dirty="0" smtClean="0"/>
              <a:t>.</a:t>
            </a:r>
          </a:p>
          <a:p>
            <a:endParaRPr lang="en-US" dirty="0" smtClean="0"/>
          </a:p>
          <a:p>
            <a:r>
              <a:rPr lang="en-US" dirty="0" smtClean="0"/>
              <a:t> </a:t>
            </a:r>
            <a:r>
              <a:rPr lang="en-US" dirty="0"/>
              <a:t>S</a:t>
            </a:r>
            <a:r>
              <a:rPr lang="en-US" dirty="0" smtClean="0"/>
              <a:t>uppressing </a:t>
            </a:r>
            <a:r>
              <a:rPr lang="en-US" dirty="0"/>
              <a:t>bad feelings in this way usually backfires, increasing the likelihood of sinking into depression</a:t>
            </a:r>
            <a:r>
              <a:rPr lang="en-US" dirty="0" smtClean="0"/>
              <a:t>.</a:t>
            </a:r>
          </a:p>
          <a:p>
            <a:endParaRPr lang="en-US" dirty="0"/>
          </a:p>
          <a:p>
            <a:r>
              <a:rPr lang="en-US" dirty="0"/>
              <a:t>Easterners also suppress negative emotions, but in a different way. </a:t>
            </a:r>
            <a:endParaRPr lang="en-US" dirty="0" smtClean="0"/>
          </a:p>
          <a:p>
            <a:endParaRPr lang="en-US" dirty="0" smtClean="0"/>
          </a:p>
          <a:p>
            <a:r>
              <a:rPr lang="en-US" dirty="0" smtClean="0"/>
              <a:t>Although </a:t>
            </a:r>
            <a:r>
              <a:rPr lang="en-US" dirty="0"/>
              <a:t>they </a:t>
            </a:r>
            <a:r>
              <a:rPr lang="en-US" i="1" dirty="0"/>
              <a:t>feel </a:t>
            </a:r>
            <a:r>
              <a:rPr lang="en-US" dirty="0"/>
              <a:t>bad, they try not to show it because they don’t want </a:t>
            </a:r>
            <a:r>
              <a:rPr lang="en-US" dirty="0" smtClean="0"/>
              <a:t>it to </a:t>
            </a:r>
            <a:r>
              <a:rPr lang="en-US" dirty="0"/>
              <a:t>affect other people. </a:t>
            </a:r>
            <a:endParaRPr lang="en-US" dirty="0" smtClean="0"/>
          </a:p>
          <a:p>
            <a:endParaRPr lang="en-US" dirty="0" smtClean="0"/>
          </a:p>
          <a:p>
            <a:r>
              <a:rPr lang="en-US" dirty="0" smtClean="0"/>
              <a:t>The </a:t>
            </a:r>
            <a:r>
              <a:rPr lang="en-US" dirty="0"/>
              <a:t>upshot of this is that when Asians feel sad they remain socially engaged, which generally boosts their mood</a:t>
            </a:r>
            <a:r>
              <a:rPr lang="en-US" dirty="0" smtClean="0"/>
              <a:t>.</a:t>
            </a:r>
          </a:p>
          <a:p>
            <a:endParaRPr lang="en-US" dirty="0" smtClean="0"/>
          </a:p>
          <a:p>
            <a:r>
              <a:rPr lang="en-US" dirty="0" smtClean="0"/>
              <a:t> </a:t>
            </a:r>
            <a:r>
              <a:rPr lang="en-US" dirty="0" smtClean="0"/>
              <a:t>Westerners </a:t>
            </a:r>
            <a:r>
              <a:rPr lang="en-US" dirty="0"/>
              <a:t>tend to ruminate about their negative emotions by thinking: “What’s wrong with me?” </a:t>
            </a:r>
            <a:endParaRPr lang="en-US" dirty="0" smtClean="0"/>
          </a:p>
          <a:p>
            <a:endParaRPr lang="en-US" dirty="0" smtClean="0"/>
          </a:p>
          <a:p>
            <a:r>
              <a:rPr lang="en-US" dirty="0" smtClean="0"/>
              <a:t>In </a:t>
            </a:r>
            <a:r>
              <a:rPr lang="en-US" dirty="0"/>
              <a:t>contrast, Easterners are more likely to think: “What’s wrong with the situation?” </a:t>
            </a:r>
            <a:endParaRPr lang="en-US" dirty="0" smtClean="0"/>
          </a:p>
          <a:p>
            <a:endParaRPr lang="en-US" dirty="0" smtClean="0"/>
          </a:p>
          <a:p>
            <a:r>
              <a:rPr lang="en-US" dirty="0" smtClean="0"/>
              <a:t>Thus</a:t>
            </a:r>
            <a:r>
              <a:rPr lang="en-US" dirty="0"/>
              <a:t>, while ruminating leads Westerners into a vicious cycle of negative thoughts about themselves, the same process leads Asians to seek solutions to their problems.</a:t>
            </a:r>
          </a:p>
          <a:p>
            <a:endParaRPr lang="en-US" dirty="0"/>
          </a:p>
        </p:txBody>
      </p:sp>
    </p:spTree>
    <p:extLst>
      <p:ext uri="{BB962C8B-B14F-4D97-AF65-F5344CB8AC3E}">
        <p14:creationId xmlns:p14="http://schemas.microsoft.com/office/powerpoint/2010/main" val="266831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436F19-47D9-4D38-92F0-8C97F9DEB826}"/>
              </a:ext>
            </a:extLst>
          </p:cNvPr>
          <p:cNvSpPr>
            <a:spLocks noGrp="1"/>
          </p:cNvSpPr>
          <p:nvPr>
            <p:ph idx="1"/>
          </p:nvPr>
        </p:nvSpPr>
        <p:spPr>
          <a:xfrm>
            <a:off x="1449199" y="902328"/>
            <a:ext cx="8906877" cy="5247782"/>
          </a:xfrm>
        </p:spPr>
        <p:txBody>
          <a:bodyPr/>
          <a:lstStyle/>
          <a:p>
            <a:endParaRPr lang="en-US" dirty="0"/>
          </a:p>
          <a:p>
            <a:pPr>
              <a:buFont typeface="Wingdings" charset="2"/>
              <a:buChar char="§"/>
            </a:pPr>
            <a:r>
              <a:rPr lang="en-US" dirty="0" smtClean="0"/>
              <a:t>The </a:t>
            </a:r>
            <a:r>
              <a:rPr lang="en-US" dirty="0"/>
              <a:t>Western worldview—analytical and independent—leads to high levels of subjective well-being for most people, but at the expense of greatly increased risk of anxiety and depression. </a:t>
            </a:r>
            <a:endParaRPr lang="en-US" dirty="0" smtClean="0"/>
          </a:p>
          <a:p>
            <a:pPr>
              <a:buFont typeface="Wingdings" charset="2"/>
              <a:buChar char="§"/>
            </a:pPr>
            <a:endParaRPr lang="en-US" dirty="0"/>
          </a:p>
          <a:p>
            <a:pPr>
              <a:buFont typeface="Wingdings" charset="2"/>
              <a:buChar char="§"/>
            </a:pPr>
            <a:endParaRPr lang="en-US" dirty="0" smtClean="0"/>
          </a:p>
          <a:p>
            <a:pPr>
              <a:buFont typeface="Wingdings" charset="2"/>
              <a:buChar char="§"/>
            </a:pPr>
            <a:r>
              <a:rPr lang="en-US" dirty="0" smtClean="0"/>
              <a:t>On </a:t>
            </a:r>
            <a:r>
              <a:rPr lang="en-US" dirty="0"/>
              <a:t>the other hand, the Eastern worldview—holistic and interdependent—provides protection from emotional disorders, but it also reduces overall levels of happiness.</a:t>
            </a:r>
          </a:p>
        </p:txBody>
      </p:sp>
    </p:spTree>
    <p:extLst>
      <p:ext uri="{BB962C8B-B14F-4D97-AF65-F5344CB8AC3E}">
        <p14:creationId xmlns:p14="http://schemas.microsoft.com/office/powerpoint/2010/main" val="1615054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104</TotalTime>
  <Words>247</Words>
  <Application>Microsoft Macintosh PowerPoint</Application>
  <PresentationFormat>Custom</PresentationFormat>
  <Paragraphs>70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Clarity</vt:lpstr>
      <vt:lpstr>Cultural Differences Among   Depression in the Eastern and   Western Worlds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Elijah Levy</cp:lastModifiedBy>
  <cp:revision>86</cp:revision>
  <cp:lastPrinted>2019-02-21T04:56:25Z</cp:lastPrinted>
  <dcterms:created xsi:type="dcterms:W3CDTF">2016-01-13T19:04:32Z</dcterms:created>
  <dcterms:modified xsi:type="dcterms:W3CDTF">2019-02-21T04:56:31Z</dcterms:modified>
</cp:coreProperties>
</file>