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9" r:id="rId1"/>
  </p:sldMasterIdLst>
  <p:notesMasterIdLst>
    <p:notesMasterId r:id="rId20"/>
  </p:notesMasterIdLst>
  <p:sldIdLst>
    <p:sldId id="320" r:id="rId2"/>
    <p:sldId id="260" r:id="rId3"/>
    <p:sldId id="317" r:id="rId4"/>
    <p:sldId id="318" r:id="rId5"/>
    <p:sldId id="319" r:id="rId6"/>
    <p:sldId id="262" r:id="rId7"/>
    <p:sldId id="264" r:id="rId8"/>
    <p:sldId id="280" r:id="rId9"/>
    <p:sldId id="308" r:id="rId10"/>
    <p:sldId id="309" r:id="rId11"/>
    <p:sldId id="310" r:id="rId12"/>
    <p:sldId id="311" r:id="rId13"/>
    <p:sldId id="283" r:id="rId14"/>
    <p:sldId id="284" r:id="rId15"/>
    <p:sldId id="313" r:id="rId16"/>
    <p:sldId id="307" r:id="rId17"/>
    <p:sldId id="290" r:id="rId18"/>
    <p:sldId id="314"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ncy" initials="NJA" lastIdx="3" clrIdx="0"/>
  <p:cmAuthor id="1" name="Trisha Bellas" initials="T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B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7" autoAdjust="0"/>
    <p:restoredTop sz="90941" autoAdjust="0"/>
  </p:normalViewPr>
  <p:slideViewPr>
    <p:cSldViewPr>
      <p:cViewPr varScale="1">
        <p:scale>
          <a:sx n="112" d="100"/>
          <a:sy n="112" d="100"/>
        </p:scale>
        <p:origin x="424" y="184"/>
      </p:cViewPr>
      <p:guideLst>
        <p:guide orient="horz" pos="2160"/>
        <p:guide pos="2880"/>
      </p:guideLst>
    </p:cSldViewPr>
  </p:slideViewPr>
  <p:outlineViewPr>
    <p:cViewPr>
      <p:scale>
        <a:sx n="33" d="100"/>
        <a:sy n="33" d="100"/>
      </p:scale>
      <p:origin x="0" y="2654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105" charset="0"/>
                <a:ea typeface="Arial" pitchFamily="-105" charset="0"/>
                <a:cs typeface="Arial" pitchFamily="-105"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itchFamily="34" charset="0"/>
              </a:defRPr>
            </a:lvl1pPr>
          </a:lstStyle>
          <a:p>
            <a:pPr>
              <a:defRPr/>
            </a:pPr>
            <a:fld id="{52900612-D2B0-4AB0-BB81-E7FE2B5B5230}" type="datetime1">
              <a:rPr lang="en-US" altLang="en-US"/>
              <a:pPr>
                <a:defRPr/>
              </a:pPr>
              <a:t>10/22/19</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105" charset="0"/>
                <a:ea typeface="Arial" pitchFamily="-105" charset="0"/>
                <a:cs typeface="Arial" pitchFamily="-105"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5BBD90AF-5326-4757-B956-789A0FB70634}" type="slidenum">
              <a:rPr lang="en-US" altLang="en-US"/>
              <a:pPr>
                <a:defRPr/>
              </a:pPr>
              <a:t>‹#›</a:t>
            </a:fld>
            <a:endParaRPr lang="en-US" altLang="en-US" dirty="0"/>
          </a:p>
        </p:txBody>
      </p:sp>
    </p:spTree>
    <p:extLst>
      <p:ext uri="{BB962C8B-B14F-4D97-AF65-F5344CB8AC3E}">
        <p14:creationId xmlns:p14="http://schemas.microsoft.com/office/powerpoint/2010/main" val="410083774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C267A16-D093-40EA-A4CD-30720C43ABB4}" type="slidenum">
              <a:rPr lang="en-US" altLang="en-US" smtClean="0"/>
              <a:pPr>
                <a:spcBef>
                  <a:spcPct val="0"/>
                </a:spcBef>
              </a:pPr>
              <a:t>2</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BE8D866-0B93-4CC3-8550-2EC87FD899B2}" type="slidenum">
              <a:rPr lang="en-US" altLang="en-US" smtClean="0"/>
              <a:pPr>
                <a:spcBef>
                  <a:spcPct val="0"/>
                </a:spcBef>
              </a:pPr>
              <a:t>6</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AAF9233-5A7D-4D38-AA2B-9FB516EEBCF2}" type="slidenum">
              <a:rPr lang="en-US" altLang="en-US" smtClean="0"/>
              <a:pPr>
                <a:spcBef>
                  <a:spcPct val="0"/>
                </a:spcBef>
              </a:pPr>
              <a:t>7</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31193FB-4915-4C39-8E8B-C80333724C89}" type="slidenum">
              <a:rPr lang="en-US" altLang="en-US" smtClean="0"/>
              <a:pPr>
                <a:spcBef>
                  <a:spcPct val="0"/>
                </a:spcBef>
              </a:pPr>
              <a:t>8</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D90AF-5326-4757-B956-789A0FB70634}" type="slidenum">
              <a:rPr lang="en-US" altLang="en-US" smtClean="0"/>
              <a:pPr>
                <a:defRPr/>
              </a:pPr>
              <a:t>12</a:t>
            </a:fld>
            <a:endParaRPr lang="en-US" altLang="en-US" dirty="0"/>
          </a:p>
        </p:txBody>
      </p:sp>
    </p:spTree>
    <p:extLst>
      <p:ext uri="{BB962C8B-B14F-4D97-AF65-F5344CB8AC3E}">
        <p14:creationId xmlns:p14="http://schemas.microsoft.com/office/powerpoint/2010/main" val="4116331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2BFC732-A0F9-4DF2-9072-25595C76EFDC}" type="slidenum">
              <a:rPr lang="en-US" altLang="en-US" smtClean="0"/>
              <a:pPr>
                <a:spcBef>
                  <a:spcPct val="0"/>
                </a:spcBef>
              </a:pPr>
              <a:t>13</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9717C01-9D3A-44A3-9B67-2BF998BD4D06}" type="slidenum">
              <a:rPr lang="en-US" altLang="en-US" smtClean="0"/>
              <a:pPr>
                <a:spcBef>
                  <a:spcPct val="0"/>
                </a:spcBef>
              </a:pPr>
              <a:t>14</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Watch the </a:t>
            </a:r>
            <a:r>
              <a:rPr lang="en-US" altLang="en-US" i="1" dirty="0">
                <a:ea typeface="ＭＳ Ｐゴシック" panose="020B0600070205080204" pitchFamily="34" charset="-128"/>
              </a:rPr>
              <a:t>video Bonnie: Post Traumatic Stress Disorder </a:t>
            </a:r>
            <a:r>
              <a:rPr lang="en-US" altLang="en-US" dirty="0">
                <a:ea typeface="ＭＳ Ｐゴシック" panose="020B0600070205080204" pitchFamily="34" charset="-128"/>
              </a:rPr>
              <a:t>(3:31), to learn more about PTSD and how it affected every aspect of daily living for Bonnie, including sleep deprivation, extreme fear, agoraphobia, and severed social relations. </a:t>
            </a:r>
            <a:br>
              <a:rPr lang="en-US" altLang="en-US" dirty="0">
                <a:ea typeface="ＭＳ Ｐゴシック" panose="020B0600070205080204" pitchFamily="34" charset="-128"/>
              </a:rPr>
            </a:br>
            <a:r>
              <a:rPr lang="en-US" altLang="en-US" dirty="0">
                <a:ea typeface="ＭＳ Ｐゴシック" panose="020B0600070205080204" pitchFamily="34" charset="-128"/>
              </a:rPr>
              <a:t>https://mediaplayer.pearsoncmg.com/assets/mypsychlab-DSM_In_Context-Bonnie_Post_Traumatic_Stress_Disorder_edit</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49D27F-5DAC-4B2E-A4E3-E7DF72BD87CE}" type="slidenum">
              <a:rPr lang="en-US" altLang="en-US" smtClean="0"/>
              <a:pPr/>
              <a:t>15</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969E31-C8BF-4470-9FEB-82A210162B3E}" type="slidenum">
              <a:rPr lang="en-US" altLang="en-US" smtClean="0"/>
              <a:pPr>
                <a:spcBef>
                  <a:spcPct val="0"/>
                </a:spcBef>
              </a:pPr>
              <a:t>17</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hapter Open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15371"/>
            <a:ext cx="8229600" cy="622828"/>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baseline="0">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dirty="0"/>
          </a:p>
        </p:txBody>
      </p:sp>
      <p:sp>
        <p:nvSpPr>
          <p:cNvPr id="19" name="Shape 19"/>
          <p:cNvSpPr txBox="1">
            <a:spLocks noGrp="1"/>
          </p:cNvSpPr>
          <p:nvPr>
            <p:ph type="body" idx="1"/>
          </p:nvPr>
        </p:nvSpPr>
        <p:spPr>
          <a:xfrm>
            <a:off x="457200" y="816429"/>
            <a:ext cx="8229600" cy="478970"/>
          </a:xfrm>
          <a:prstGeom prst="rect">
            <a:avLst/>
          </a:prstGeom>
          <a:noFill/>
          <a:ln>
            <a:noFill/>
          </a:ln>
        </p:spPr>
        <p:txBody>
          <a:bodyPr/>
          <a:lstStyle>
            <a:lvl1pPr marL="0" marR="0" lvl="0" indent="0" algn="l" rtl="0">
              <a:spcBef>
                <a:spcPts val="0"/>
              </a:spcBef>
              <a:buClr>
                <a:srgbClr val="007FA3"/>
              </a:buClr>
              <a:buFont typeface="Arial"/>
              <a:buNone/>
              <a:defRPr sz="2000" b="0" i="0" u="none" strike="noStrike" cap="none" baseline="0">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pPr lvl="0"/>
            <a:r>
              <a:rPr lang="en-US"/>
              <a:t>Click to edit Master text styles</a:t>
            </a:r>
          </a:p>
        </p:txBody>
      </p:sp>
      <p:sp>
        <p:nvSpPr>
          <p:cNvPr id="20" name="Shape 20"/>
          <p:cNvSpPr txBox="1">
            <a:spLocks noGrp="1"/>
          </p:cNvSpPr>
          <p:nvPr>
            <p:ph type="body" idx="2"/>
          </p:nvPr>
        </p:nvSpPr>
        <p:spPr>
          <a:xfrm>
            <a:off x="5029200" y="1600200"/>
            <a:ext cx="3657600" cy="1600198"/>
          </a:xfrm>
          <a:prstGeom prst="rect">
            <a:avLst/>
          </a:prstGeom>
          <a:noFill/>
          <a:ln>
            <a:noFill/>
          </a:ln>
        </p:spPr>
        <p:txBody>
          <a:bodyPr anchor="b"/>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1" name="Shape 21"/>
          <p:cNvSpPr txBox="1">
            <a:spLocks noGrp="1"/>
          </p:cNvSpPr>
          <p:nvPr>
            <p:ph type="body" idx="3"/>
          </p:nvPr>
        </p:nvSpPr>
        <p:spPr>
          <a:xfrm>
            <a:off x="5029200" y="3200400"/>
            <a:ext cx="3657600" cy="2925763"/>
          </a:xfrm>
          <a:prstGeom prst="rect">
            <a:avLst/>
          </a:prstGeom>
          <a:noFill/>
          <a:ln>
            <a:noFill/>
          </a:ln>
        </p:spPr>
        <p:txBody>
          <a:bodyPr/>
          <a:lstStyle>
            <a:lvl1pPr marL="0" marR="0" lvl="0" indent="0" algn="l" rtl="0">
              <a:spcBef>
                <a:spcPts val="0"/>
              </a:spcBef>
              <a:buClr>
                <a:srgbClr val="007FA3"/>
              </a:buClr>
              <a:buFont typeface="Arial"/>
              <a:buNone/>
              <a:defRPr sz="2200" b="0" i="0" u="none" strike="noStrike" cap="none" baseline="0">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10" name="Shape 22"/>
          <p:cNvSpPr txBox="1">
            <a:spLocks noGrp="1"/>
          </p:cNvSpPr>
          <p:nvPr>
            <p:ph type="ftr" idx="10"/>
          </p:nvPr>
        </p:nvSpPr>
        <p:spPr>
          <a:xfrm>
            <a:off x="93663" y="6165850"/>
            <a:ext cx="8596312" cy="234950"/>
          </a:xfrm>
        </p:spPr>
        <p:txBody>
          <a:bodyPr/>
          <a:lstStyle>
            <a:lvl1pPr marL="0" marR="0" lvl="0" indent="0" algn="l" rtl="0">
              <a:spcBef>
                <a:spcPts val="0"/>
              </a:spcBef>
              <a:buNone/>
              <a:defRPr sz="1100" b="0" i="0" u="none" strike="noStrike" cap="none">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11" name="Shape 23"/>
          <p:cNvSpPr txBox="1">
            <a:spLocks noGrp="1"/>
          </p:cNvSpPr>
          <p:nvPr>
            <p:ph type="dt" idx="11"/>
          </p:nvPr>
        </p:nvSpPr>
        <p:spPr/>
        <p:txBody>
          <a:bodyPr/>
          <a:lstStyle>
            <a:lvl1pPr marL="0" marR="0" lvl="0" indent="0" algn="r" rtl="0">
              <a:spcBef>
                <a:spcPts val="0"/>
              </a:spcBef>
              <a:buNone/>
              <a:defRPr sz="900" b="0" i="0" u="none" strike="noStrike" cap="none">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12" name="Shape 24"/>
          <p:cNvSpPr txBox="1">
            <a:spLocks noGrp="1"/>
          </p:cNvSpPr>
          <p:nvPr>
            <p:ph type="sldNum" idx="12"/>
          </p:nvPr>
        </p:nvSpPr>
        <p:spPr/>
        <p:txBody>
          <a:bodyPr>
            <a:noAutofit/>
          </a:bodyPr>
          <a:lstStyle>
            <a:lvl1pPr>
              <a:defRPr/>
            </a:lvl1pPr>
          </a:lstStyle>
          <a:p>
            <a:pPr>
              <a:defRPr/>
            </a:pPr>
            <a:fld id="{DF221029-8925-46EB-922B-771DF26A9705}" type="slidenum">
              <a:rPr lang="en-US" altLang="en-US"/>
              <a:pPr>
                <a:defRPr/>
              </a:pPr>
              <a:t>‹#›</a:t>
            </a:fld>
            <a:endParaRPr lang="en-US" altLang="en-US" dirty="0"/>
          </a:p>
        </p:txBody>
      </p:sp>
      <p:sp>
        <p:nvSpPr>
          <p:cNvPr id="13"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1633530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85"/>
        <p:cNvGrpSpPr/>
        <p:nvPr/>
      </p:nvGrpSpPr>
      <p:grpSpPr>
        <a:xfrm>
          <a:off x="0" y="0"/>
          <a:ext cx="0" cy="0"/>
          <a:chOff x="0" y="0"/>
          <a:chExt cx="0" cy="0"/>
        </a:xfrm>
      </p:grpSpPr>
      <p:sp>
        <p:nvSpPr>
          <p:cNvPr id="3"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86" name="Shape 86"/>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Shape 87"/>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5" name="Shape 88"/>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89"/>
          <p:cNvSpPr txBox="1">
            <a:spLocks noGrp="1"/>
          </p:cNvSpPr>
          <p:nvPr>
            <p:ph type="sldNum" idx="12"/>
          </p:nvPr>
        </p:nvSpPr>
        <p:spPr/>
        <p:txBody>
          <a:bodyPr>
            <a:noAutofit/>
          </a:bodyPr>
          <a:lstStyle>
            <a:lvl1pPr>
              <a:defRPr/>
            </a:lvl1pPr>
          </a:lstStyle>
          <a:p>
            <a:pPr>
              <a:defRPr/>
            </a:pPr>
            <a:fld id="{C961357E-75C4-4C91-A07E-CCF6E048B25A}" type="slidenum">
              <a:rPr lang="en-US" altLang="en-US"/>
              <a:pPr>
                <a:defRPr/>
              </a:pPr>
              <a:t>‹#›</a:t>
            </a:fld>
            <a:endParaRPr lang="en-US" altLang="en-US" dirty="0"/>
          </a:p>
        </p:txBody>
      </p:sp>
    </p:spTree>
    <p:extLst>
      <p:ext uri="{BB962C8B-B14F-4D97-AF65-F5344CB8AC3E}">
        <p14:creationId xmlns:p14="http://schemas.microsoft.com/office/powerpoint/2010/main" val="190096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30"/>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31" name="Shape 31"/>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2" name="Shape 32"/>
          <p:cNvSpPr txBox="1">
            <a:spLocks noGrp="1"/>
          </p:cNvSpPr>
          <p:nvPr>
            <p:ph type="body" idx="1"/>
          </p:nvPr>
        </p:nvSpPr>
        <p:spPr>
          <a:xfrm>
            <a:off x="457200" y="1600200"/>
            <a:ext cx="8229600" cy="4525963"/>
          </a:xfrm>
          <a:prstGeom prst="rect">
            <a:avLst/>
          </a:prstGeom>
          <a:noFill/>
          <a:ln>
            <a:noFill/>
          </a:ln>
        </p:spPr>
        <p:txBody>
          <a:bodyPr/>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
                <a:ea typeface="Arial"/>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 name="Shape 33"/>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34"/>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35"/>
          <p:cNvSpPr txBox="1">
            <a:spLocks noGrp="1"/>
          </p:cNvSpPr>
          <p:nvPr>
            <p:ph type="sldNum" idx="12"/>
          </p:nvPr>
        </p:nvSpPr>
        <p:spPr/>
        <p:txBody>
          <a:bodyPr>
            <a:noAutofit/>
          </a:bodyPr>
          <a:lstStyle>
            <a:lvl1pPr>
              <a:defRPr/>
            </a:lvl1pPr>
          </a:lstStyle>
          <a:p>
            <a:pPr>
              <a:defRPr/>
            </a:pPr>
            <a:fld id="{A39C6E37-C415-41AD-BFA6-AA9E9F9C71B9}" type="slidenum">
              <a:rPr lang="en-US" altLang="en-US"/>
              <a:pPr>
                <a:defRPr/>
              </a:pPr>
              <a:t>‹#›</a:t>
            </a:fld>
            <a:endParaRPr lang="en-US" altLang="en-US" dirty="0"/>
          </a:p>
        </p:txBody>
      </p:sp>
    </p:spTree>
    <p:extLst>
      <p:ext uri="{BB962C8B-B14F-4D97-AF65-F5344CB8AC3E}">
        <p14:creationId xmlns:p14="http://schemas.microsoft.com/office/powerpoint/2010/main" val="20581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Shape 36"/>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37" name="Shape 37"/>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8" name="Shape 38"/>
          <p:cNvSpPr txBox="1">
            <a:spLocks noGrp="1"/>
          </p:cNvSpPr>
          <p:nvPr>
            <p:ph type="body" idx="1"/>
          </p:nvPr>
        </p:nvSpPr>
        <p:spPr>
          <a:xfrm>
            <a:off x="457200" y="1600200"/>
            <a:ext cx="8229600" cy="45259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 name="Shape 39"/>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40"/>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41"/>
          <p:cNvSpPr txBox="1">
            <a:spLocks noGrp="1"/>
          </p:cNvSpPr>
          <p:nvPr>
            <p:ph type="sldNum" idx="12"/>
          </p:nvPr>
        </p:nvSpPr>
        <p:spPr/>
        <p:txBody>
          <a:bodyPr>
            <a:noAutofit/>
          </a:bodyPr>
          <a:lstStyle>
            <a:lvl1pPr>
              <a:defRPr/>
            </a:lvl1pPr>
          </a:lstStyle>
          <a:p>
            <a:pPr>
              <a:defRPr/>
            </a:pPr>
            <a:fld id="{FA85D3C5-8527-4060-A23D-CB1349D3388D}" type="slidenum">
              <a:rPr lang="en-US" altLang="en-US"/>
              <a:pPr>
                <a:defRPr/>
              </a:pPr>
              <a:t>‹#›</a:t>
            </a:fld>
            <a:endParaRPr lang="en-US" altLang="en-US" dirty="0"/>
          </a:p>
        </p:txBody>
      </p:sp>
    </p:spTree>
    <p:extLst>
      <p:ext uri="{BB962C8B-B14F-4D97-AF65-F5344CB8AC3E}">
        <p14:creationId xmlns:p14="http://schemas.microsoft.com/office/powerpoint/2010/main" val="179092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42"/>
        <p:cNvGrpSpPr/>
        <p:nvPr/>
      </p:nvGrpSpPr>
      <p:grpSpPr>
        <a:xfrm>
          <a:off x="0" y="0"/>
          <a:ext cx="0" cy="0"/>
          <a:chOff x="0" y="0"/>
          <a:chExt cx="0" cy="0"/>
        </a:xfrm>
      </p:grpSpPr>
      <p:sp>
        <p:nvSpPr>
          <p:cNvPr id="4" name="Shape 43"/>
          <p:cNvSpPr>
            <a:spLocks noChangeArrowheads="1"/>
          </p:cNvSpPr>
          <p:nvPr/>
        </p:nvSpPr>
        <p:spPr bwMode="auto">
          <a:xfrm>
            <a:off x="0" y="0"/>
            <a:ext cx="9144000" cy="3886200"/>
          </a:xfrm>
          <a:prstGeom prst="rect">
            <a:avLst/>
          </a:prstGeom>
          <a:solidFill>
            <a:srgbClr val="007FA3"/>
          </a:solidFill>
          <a:ln w="25400">
            <a:solidFill>
              <a:srgbClr val="007FA3"/>
            </a:solidFill>
            <a:round/>
            <a:headEnd/>
            <a:tailEnd/>
          </a:ln>
        </p:spPr>
        <p:txBody>
          <a:bodyPr lIns="91425" tIns="45700" rIns="91425" bIns="45700"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dirty="0">
              <a:solidFill>
                <a:srgbClr val="FFFFFF"/>
              </a:solidFill>
              <a:cs typeface="Arial" panose="020B0604020202020204" pitchFamily="34" charset="0"/>
              <a:sym typeface="Arial" panose="020B0604020202020204" pitchFamily="34" charset="0"/>
            </a:endParaRPr>
          </a:p>
        </p:txBody>
      </p:sp>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44" name="Shape 44"/>
          <p:cNvSpPr txBox="1">
            <a:spLocks noGrp="1"/>
          </p:cNvSpPr>
          <p:nvPr>
            <p:ph type="ctrTitle"/>
          </p:nvPr>
        </p:nvSpPr>
        <p:spPr>
          <a:xfrm>
            <a:off x="685800" y="762000"/>
            <a:ext cx="7772400" cy="2838451"/>
          </a:xfrm>
          <a:prstGeom prst="rect">
            <a:avLst/>
          </a:prstGeom>
          <a:noFill/>
          <a:ln>
            <a:noFill/>
          </a:ln>
        </p:spPr>
        <p:txBody>
          <a:bodyPr/>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subTitle" idx="1"/>
          </p:nvPr>
        </p:nvSpPr>
        <p:spPr>
          <a:xfrm>
            <a:off x="674687" y="3962400"/>
            <a:ext cx="7794625" cy="1752600"/>
          </a:xfrm>
          <a:prstGeom prst="rect">
            <a:avLst/>
          </a:prstGeom>
          <a:noFill/>
          <a:ln>
            <a:noFill/>
          </a:ln>
        </p:spPr>
        <p:txBody>
          <a:bodyPr/>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a:p>
        </p:txBody>
      </p:sp>
      <p:sp>
        <p:nvSpPr>
          <p:cNvPr id="6" name="Shape 46"/>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47"/>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48"/>
          <p:cNvSpPr txBox="1">
            <a:spLocks noGrp="1"/>
          </p:cNvSpPr>
          <p:nvPr>
            <p:ph type="sldNum" idx="12"/>
          </p:nvPr>
        </p:nvSpPr>
        <p:spPr/>
        <p:txBody>
          <a:bodyPr>
            <a:noAutofit/>
          </a:bodyPr>
          <a:lstStyle>
            <a:lvl1pPr>
              <a:defRPr/>
            </a:lvl1pPr>
          </a:lstStyle>
          <a:p>
            <a:pPr>
              <a:defRPr/>
            </a:pPr>
            <a:fld id="{915DA054-D466-4985-BD36-9A194CA3EF29}" type="slidenum">
              <a:rPr lang="en-US" altLang="en-US"/>
              <a:pPr>
                <a:defRPr/>
              </a:pPr>
              <a:t>‹#›</a:t>
            </a:fld>
            <a:endParaRPr lang="en-US" altLang="en-US" dirty="0"/>
          </a:p>
        </p:txBody>
      </p:sp>
    </p:spTree>
    <p:extLst>
      <p:ext uri="{BB962C8B-B14F-4D97-AF65-F5344CB8AC3E}">
        <p14:creationId xmlns:p14="http://schemas.microsoft.com/office/powerpoint/2010/main" val="632634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51"/>
        <p:cNvGrpSpPr/>
        <p:nvPr/>
      </p:nvGrpSpPr>
      <p:grpSpPr>
        <a:xfrm>
          <a:off x="0" y="0"/>
          <a:ext cx="0" cy="0"/>
          <a:chOff x="0" y="0"/>
          <a:chExt cx="0" cy="0"/>
        </a:xfrm>
      </p:grpSpPr>
      <p:sp>
        <p:nvSpPr>
          <p:cNvPr id="2"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3" name="Shape 52"/>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4" name="Shape 53"/>
          <p:cNvSpPr txBox="1">
            <a:spLocks noGrp="1"/>
          </p:cNvSpPr>
          <p:nvPr>
            <p:ph type="dt" idx="11"/>
          </p:nvPr>
        </p:nvSpPr>
        <p:spPr/>
        <p:txBody>
          <a:bodyPr/>
          <a:lstStyle>
            <a:lvl1pPr marL="0" marR="0" lvl="0" indent="0" algn="r" rtl="0">
              <a:spcBef>
                <a:spcPts val="0"/>
              </a:spcBef>
              <a:buNone/>
              <a:defRPr sz="9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5" name="Shape 54"/>
          <p:cNvSpPr txBox="1">
            <a:spLocks noGrp="1"/>
          </p:cNvSpPr>
          <p:nvPr>
            <p:ph type="sldNum" idx="12"/>
          </p:nvPr>
        </p:nvSpPr>
        <p:spPr/>
        <p:txBody>
          <a:bodyPr>
            <a:noAutofit/>
          </a:bodyPr>
          <a:lstStyle>
            <a:lvl1pPr>
              <a:defRPr>
                <a:solidFill>
                  <a:schemeClr val="tx1"/>
                </a:solidFill>
              </a:defRPr>
            </a:lvl1pPr>
          </a:lstStyle>
          <a:p>
            <a:pPr>
              <a:defRPr/>
            </a:pPr>
            <a:fld id="{DFB44AF8-B4D2-4C60-85CD-0EA7721CD991}" type="slidenum">
              <a:rPr lang="en-US" altLang="en-US"/>
              <a:pPr>
                <a:defRPr/>
              </a:pPr>
              <a:t>‹#›</a:t>
            </a:fld>
            <a:endParaRPr lang="en-US" altLang="en-US" dirty="0"/>
          </a:p>
        </p:txBody>
      </p:sp>
    </p:spTree>
    <p:extLst>
      <p:ext uri="{BB962C8B-B14F-4D97-AF65-F5344CB8AC3E}">
        <p14:creationId xmlns:p14="http://schemas.microsoft.com/office/powerpoint/2010/main" val="209894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57"/>
        <p:cNvGrpSpPr/>
        <p:nvPr/>
      </p:nvGrpSpPr>
      <p:grpSpPr>
        <a:xfrm>
          <a:off x="0" y="0"/>
          <a:ext cx="0" cy="0"/>
          <a:chOff x="0" y="0"/>
          <a:chExt cx="0" cy="0"/>
        </a:xfrm>
      </p:grpSpPr>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58" name="Shape 58"/>
          <p:cNvSpPr txBox="1">
            <a:spLocks noGrp="1"/>
          </p:cNvSpPr>
          <p:nvPr>
            <p:ph type="title"/>
          </p:nvPr>
        </p:nvSpPr>
        <p:spPr>
          <a:xfrm>
            <a:off x="457200" y="215371"/>
            <a:ext cx="8229600" cy="622828"/>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9" name="Shape 59"/>
          <p:cNvSpPr txBox="1">
            <a:spLocks noGrp="1"/>
          </p:cNvSpPr>
          <p:nvPr>
            <p:ph type="body" idx="1"/>
          </p:nvPr>
        </p:nvSpPr>
        <p:spPr>
          <a:xfrm>
            <a:off x="457200" y="816429"/>
            <a:ext cx="8229600" cy="402769"/>
          </a:xfrm>
          <a:prstGeom prst="rect">
            <a:avLst/>
          </a:prstGeom>
          <a:noFill/>
          <a:ln>
            <a:noFill/>
          </a:ln>
        </p:spPr>
        <p:txBody>
          <a:bodyPr/>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0" name="Shape 60"/>
          <p:cNvSpPr txBox="1">
            <a:spLocks noGrp="1"/>
          </p:cNvSpPr>
          <p:nvPr>
            <p:ph type="body" idx="2"/>
          </p:nvPr>
        </p:nvSpPr>
        <p:spPr>
          <a:xfrm>
            <a:off x="457200" y="1600200"/>
            <a:ext cx="8229600" cy="45259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6" name="Shape 61"/>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62"/>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63"/>
          <p:cNvSpPr txBox="1">
            <a:spLocks noGrp="1"/>
          </p:cNvSpPr>
          <p:nvPr>
            <p:ph type="sldNum" idx="12"/>
          </p:nvPr>
        </p:nvSpPr>
        <p:spPr/>
        <p:txBody>
          <a:bodyPr>
            <a:noAutofit/>
          </a:bodyPr>
          <a:lstStyle>
            <a:lvl1pPr>
              <a:defRPr/>
            </a:lvl1pPr>
          </a:lstStyle>
          <a:p>
            <a:pPr>
              <a:defRPr/>
            </a:pPr>
            <a:fld id="{07D6B18D-3ECE-48EB-99F9-CA869AA4A6A5}" type="slidenum">
              <a:rPr lang="en-US" altLang="en-US"/>
              <a:pPr>
                <a:defRPr/>
              </a:pPr>
              <a:t>‹#›</a:t>
            </a:fld>
            <a:endParaRPr lang="en-US" altLang="en-US" dirty="0"/>
          </a:p>
        </p:txBody>
      </p:sp>
    </p:spTree>
    <p:extLst>
      <p:ext uri="{BB962C8B-B14F-4D97-AF65-F5344CB8AC3E}">
        <p14:creationId xmlns:p14="http://schemas.microsoft.com/office/powerpoint/2010/main" val="166133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64"/>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65" name="Shape 65"/>
          <p:cNvSpPr txBox="1">
            <a:spLocks noGrp="1"/>
          </p:cNvSpPr>
          <p:nvPr>
            <p:ph type="title"/>
          </p:nvPr>
        </p:nvSpPr>
        <p:spPr>
          <a:xfrm>
            <a:off x="457200" y="228600"/>
            <a:ext cx="8229600" cy="1066799"/>
          </a:xfrm>
          <a:prstGeom prst="rect">
            <a:avLst/>
          </a:prstGeom>
          <a:noFill/>
          <a:ln>
            <a:noFill/>
          </a:ln>
        </p:spPr>
        <p:txBody>
          <a:bodyPr anchor="t"/>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6" name="Shape 66"/>
          <p:cNvSpPr txBox="1">
            <a:spLocks noGrp="1"/>
          </p:cNvSpPr>
          <p:nvPr>
            <p:ph type="body" idx="1"/>
          </p:nvPr>
        </p:nvSpPr>
        <p:spPr>
          <a:xfrm>
            <a:off x="457200" y="5368160"/>
            <a:ext cx="8229600" cy="916856"/>
          </a:xfrm>
          <a:prstGeom prst="rect">
            <a:avLst/>
          </a:prstGeom>
          <a:noFill/>
          <a:ln>
            <a:noFill/>
          </a:ln>
        </p:spPr>
        <p:txBody>
          <a:bodyPr anchor="b"/>
          <a:lstStyle>
            <a:lvl1pPr marL="0" marR="0" lvl="0" indent="0" algn="ctr" rtl="0">
              <a:spcBef>
                <a:spcPts val="0"/>
              </a:spcBef>
              <a:buClr>
                <a:srgbClr val="007FA3"/>
              </a:buClr>
              <a:buFont typeface="Arial"/>
              <a:buNone/>
              <a:defRPr sz="1600" b="1"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 name="Shape 67"/>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68"/>
          <p:cNvSpPr txBox="1">
            <a:spLocks noGrp="1"/>
          </p:cNvSpPr>
          <p:nvPr>
            <p:ph type="dt" idx="11"/>
          </p:nvPr>
        </p:nvSpPr>
        <p:spPr/>
        <p:txBody>
          <a:bodyPr/>
          <a:lstStyle>
            <a:lvl1pPr marL="0" marR="0" lvl="0" indent="0" algn="r" rtl="0">
              <a:spcBef>
                <a:spcPts val="0"/>
              </a:spcBef>
              <a:buNone/>
              <a:defRPr sz="9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69"/>
          <p:cNvSpPr txBox="1">
            <a:spLocks noGrp="1"/>
          </p:cNvSpPr>
          <p:nvPr>
            <p:ph type="sldNum" idx="12"/>
          </p:nvPr>
        </p:nvSpPr>
        <p:spPr/>
        <p:txBody>
          <a:bodyPr>
            <a:noAutofit/>
          </a:bodyPr>
          <a:lstStyle>
            <a:lvl1pPr>
              <a:defRPr>
                <a:solidFill>
                  <a:schemeClr val="tx1"/>
                </a:solidFill>
              </a:defRPr>
            </a:lvl1pPr>
          </a:lstStyle>
          <a:p>
            <a:pPr>
              <a:defRPr/>
            </a:pPr>
            <a:fld id="{79098CC7-A822-4288-89D5-A50E73BEAA4C}" type="slidenum">
              <a:rPr lang="en-US" altLang="en-US"/>
              <a:pPr>
                <a:defRPr/>
              </a:pPr>
              <a:t>‹#›</a:t>
            </a:fld>
            <a:endParaRPr lang="en-US" altLang="en-US" dirty="0"/>
          </a:p>
        </p:txBody>
      </p:sp>
    </p:spTree>
    <p:extLst>
      <p:ext uri="{BB962C8B-B14F-4D97-AF65-F5344CB8AC3E}">
        <p14:creationId xmlns:p14="http://schemas.microsoft.com/office/powerpoint/2010/main" val="361840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72"/>
        <p:cNvGrpSpPr/>
        <p:nvPr/>
      </p:nvGrpSpPr>
      <p:grpSpPr>
        <a:xfrm>
          <a:off x="0" y="0"/>
          <a:ext cx="0" cy="0"/>
          <a:chOff x="0" y="0"/>
          <a:chExt cx="0" cy="0"/>
        </a:xfrm>
      </p:grpSpPr>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73" name="Shape 73"/>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4" name="Shape 74"/>
          <p:cNvSpPr txBox="1">
            <a:spLocks noGrp="1"/>
          </p:cNvSpPr>
          <p:nvPr>
            <p:ph type="body" idx="1"/>
          </p:nvPr>
        </p:nvSpPr>
        <p:spPr>
          <a:xfrm>
            <a:off x="457200" y="1600200"/>
            <a:ext cx="8229600" cy="21637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body" idx="2"/>
          </p:nvPr>
        </p:nvSpPr>
        <p:spPr>
          <a:xfrm>
            <a:off x="457200" y="3962400"/>
            <a:ext cx="8229600" cy="21637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 name="Shape 76"/>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77"/>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78"/>
          <p:cNvSpPr txBox="1">
            <a:spLocks noGrp="1"/>
          </p:cNvSpPr>
          <p:nvPr>
            <p:ph type="sldNum" idx="12"/>
          </p:nvPr>
        </p:nvSpPr>
        <p:spPr/>
        <p:txBody>
          <a:bodyPr>
            <a:noAutofit/>
          </a:bodyPr>
          <a:lstStyle>
            <a:lvl1pPr>
              <a:defRPr/>
            </a:lvl1pPr>
          </a:lstStyle>
          <a:p>
            <a:pPr>
              <a:defRPr/>
            </a:pPr>
            <a:fld id="{A69889CA-0DD6-4D26-8549-9CAD0CCD516D}" type="slidenum">
              <a:rPr lang="en-US" altLang="en-US"/>
              <a:pPr>
                <a:defRPr/>
              </a:pPr>
              <a:t>‹#›</a:t>
            </a:fld>
            <a:endParaRPr lang="en-US" altLang="en-US" dirty="0"/>
          </a:p>
        </p:txBody>
      </p:sp>
    </p:spTree>
    <p:extLst>
      <p:ext uri="{BB962C8B-B14F-4D97-AF65-F5344CB8AC3E}">
        <p14:creationId xmlns:p14="http://schemas.microsoft.com/office/powerpoint/2010/main" val="2059931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79"/>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80" name="Shape 80"/>
          <p:cNvSpPr txBox="1">
            <a:spLocks noGrp="1"/>
          </p:cNvSpPr>
          <p:nvPr>
            <p:ph type="title"/>
          </p:nvPr>
        </p:nvSpPr>
        <p:spPr>
          <a:xfrm>
            <a:off x="685800" y="1447800"/>
            <a:ext cx="7772400" cy="2152651"/>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1" name="Shape 81"/>
          <p:cNvSpPr txBox="1">
            <a:spLocks noGrp="1"/>
          </p:cNvSpPr>
          <p:nvPr>
            <p:ph type="body" idx="1"/>
          </p:nvPr>
        </p:nvSpPr>
        <p:spPr>
          <a:xfrm>
            <a:off x="674687" y="3962400"/>
            <a:ext cx="7794626" cy="1752600"/>
          </a:xfrm>
          <a:prstGeom prst="rect">
            <a:avLst/>
          </a:prstGeom>
          <a:noFill/>
          <a:ln>
            <a:noFill/>
          </a:ln>
        </p:spPr>
        <p:txBody>
          <a:bodyPr/>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5" name="Shape 82"/>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83"/>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84"/>
          <p:cNvSpPr txBox="1">
            <a:spLocks noGrp="1"/>
          </p:cNvSpPr>
          <p:nvPr>
            <p:ph type="sldNum" idx="12"/>
          </p:nvPr>
        </p:nvSpPr>
        <p:spPr/>
        <p:txBody>
          <a:bodyPr>
            <a:noAutofit/>
          </a:bodyPr>
          <a:lstStyle>
            <a:lvl1pPr>
              <a:defRPr/>
            </a:lvl1pPr>
          </a:lstStyle>
          <a:p>
            <a:pPr>
              <a:defRPr/>
            </a:pPr>
            <a:fld id="{274D92AB-1DF0-401C-8AA9-5A16B28CC5BF}" type="slidenum">
              <a:rPr lang="en-US" altLang="en-US"/>
              <a:pPr>
                <a:defRPr/>
              </a:pPr>
              <a:t>‹#›</a:t>
            </a:fld>
            <a:endParaRPr lang="en-US" altLang="en-US" dirty="0"/>
          </a:p>
        </p:txBody>
      </p:sp>
    </p:spTree>
    <p:extLst>
      <p:ext uri="{BB962C8B-B14F-4D97-AF65-F5344CB8AC3E}">
        <p14:creationId xmlns:p14="http://schemas.microsoft.com/office/powerpoint/2010/main" val="53680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ape 10"/>
          <p:cNvSpPr txBox="1">
            <a:spLocks noGrp="1"/>
          </p:cNvSpPr>
          <p:nvPr>
            <p:ph type="title"/>
          </p:nvPr>
        </p:nvSpPr>
        <p:spPr bwMode="auto">
          <a:xfrm>
            <a:off x="457200" y="215900"/>
            <a:ext cx="8229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027" name="Shape 11"/>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8" name="Shape 12"/>
          <p:cNvSpPr txBox="1">
            <a:spLocks noGrp="1"/>
          </p:cNvSpPr>
          <p:nvPr>
            <p:ph type="ftr" idx="11"/>
          </p:nvPr>
        </p:nvSpPr>
        <p:spPr bwMode="auto">
          <a:xfrm>
            <a:off x="93663" y="6172200"/>
            <a:ext cx="8596312"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lvl1pPr eaLnBrk="1" hangingPunct="1">
              <a:defRPr sz="1100">
                <a:solidFill>
                  <a:srgbClr val="000000"/>
                </a:solidFill>
                <a:cs typeface="Arial" panose="020B0604020202020204" pitchFamily="34" charset="0"/>
                <a:sym typeface="Arial" panose="020B0604020202020204" pitchFamily="34" charset="0"/>
              </a:defRPr>
            </a:lvl1pPr>
          </a:lstStyle>
          <a:p>
            <a:pPr>
              <a:defRPr/>
            </a:pPr>
            <a:endParaRPr lang="en-US" altLang="en-US" dirty="0"/>
          </a:p>
        </p:txBody>
      </p:sp>
      <p:sp>
        <p:nvSpPr>
          <p:cNvPr id="1029" name="Shape 13"/>
          <p:cNvSpPr txBox="1">
            <a:spLocks noGrp="1"/>
          </p:cNvSpPr>
          <p:nvPr>
            <p:ph type="dt" idx="10"/>
          </p:nvPr>
        </p:nvSpPr>
        <p:spPr bwMode="auto">
          <a:xfrm>
            <a:off x="6335713" y="112713"/>
            <a:ext cx="2133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eaLnBrk="1" hangingPunct="1">
              <a:defRPr sz="900">
                <a:solidFill>
                  <a:srgbClr val="FFFFFF"/>
                </a:solidFill>
                <a:cs typeface="Arial" panose="020B0604020202020204" pitchFamily="34" charset="0"/>
                <a:sym typeface="Arial" panose="020B0604020202020204" pitchFamily="34" charset="0"/>
              </a:defRPr>
            </a:lvl1pPr>
          </a:lstStyle>
          <a:p>
            <a:pPr>
              <a:defRPr/>
            </a:pPr>
            <a:endParaRPr lang="en-US" altLang="en-US" dirty="0"/>
          </a:p>
        </p:txBody>
      </p:sp>
      <p:sp>
        <p:nvSpPr>
          <p:cNvPr id="1030" name="Shape 14"/>
          <p:cNvSpPr txBox="1">
            <a:spLocks noGrp="1"/>
          </p:cNvSpPr>
          <p:nvPr>
            <p:ph type="sldNum" idx="12"/>
          </p:nvPr>
        </p:nvSpPr>
        <p:spPr bwMode="auto">
          <a:xfrm>
            <a:off x="8469313" y="112713"/>
            <a:ext cx="5524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SzPct val="25000"/>
              <a:defRPr sz="900">
                <a:solidFill>
                  <a:srgbClr val="FFFFFF"/>
                </a:solidFill>
                <a:cs typeface="Arial" panose="020B0604020202020204" pitchFamily="34" charset="0"/>
                <a:sym typeface="Arial" panose="020B0604020202020204" pitchFamily="34" charset="0"/>
              </a:defRPr>
            </a:lvl1pPr>
          </a:lstStyle>
          <a:p>
            <a:pPr>
              <a:defRPr/>
            </a:pPr>
            <a:fld id="{4ED2962C-B055-4F53-9120-234E207D7D01}" type="slidenum">
              <a:rPr lang="en-US" altLang="en-US"/>
              <a:pPr>
                <a:defRPr/>
              </a:pPr>
              <a:t>‹#›</a:t>
            </a:fld>
            <a:endParaRPr lang="en-US" altLang="en-US" dirty="0"/>
          </a:p>
        </p:txBody>
      </p:sp>
      <p:pic>
        <p:nvPicPr>
          <p:cNvPr id="1031" name="Shape 15" descr="Pearson Logo"/>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425" y="6434138"/>
            <a:ext cx="917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Lst>
  <p:hf sldNum="0" hdr="0" ftr="0" dt="0"/>
  <p:txStyles>
    <p:titleStyle>
      <a:defPPr marR="0" lvl="0" algn="l" rtl="0">
        <a:lnSpc>
          <a:spcPct val="100000"/>
        </a:lnSpc>
        <a:spcBef>
          <a:spcPts val="0"/>
        </a:spcBef>
        <a:spcAft>
          <a:spcPts val="0"/>
        </a:spcAft>
      </a:defPPr>
      <a:lvl1pPr algn="ctr" rtl="0" eaLnBrk="0" fontAlgn="base" hangingPunct="0">
        <a:spcBef>
          <a:spcPct val="0"/>
        </a:spcBef>
        <a:spcAft>
          <a:spcPct val="0"/>
        </a:spcAft>
        <a:defRPr sz="4000">
          <a:solidFill>
            <a:srgbClr val="000000"/>
          </a:solidFill>
          <a:latin typeface="Arial"/>
          <a:ea typeface="Arial"/>
          <a:cs typeface="Arial"/>
          <a:sym typeface="Arial" panose="020B0604020202020204" pitchFamily="34" charset="0"/>
        </a:defRPr>
      </a:lvl1pPr>
      <a:lvl2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F6E42-9D90-AA49-9B5E-DBCB35F55483}"/>
              </a:ext>
            </a:extLst>
          </p:cNvPr>
          <p:cNvSpPr>
            <a:spLocks noGrp="1"/>
          </p:cNvSpPr>
          <p:nvPr>
            <p:ph type="title"/>
          </p:nvPr>
        </p:nvSpPr>
        <p:spPr/>
        <p:txBody>
          <a:bodyPr/>
          <a:lstStyle/>
          <a:p>
            <a:r>
              <a:rPr lang="en-US" sz="3200" b="0" dirty="0">
                <a:solidFill>
                  <a:schemeClr val="tx1"/>
                </a:solidFill>
                <a:latin typeface="Avenir Book" panose="02000503020000020003" pitchFamily="2" charset="0"/>
              </a:rPr>
              <a:t>Stress Related Disorders</a:t>
            </a:r>
          </a:p>
        </p:txBody>
      </p:sp>
      <p:sp>
        <p:nvSpPr>
          <p:cNvPr id="3" name="Text Placeholder 2">
            <a:extLst>
              <a:ext uri="{FF2B5EF4-FFF2-40B4-BE49-F238E27FC236}">
                <a16:creationId xmlns:a16="http://schemas.microsoft.com/office/drawing/2014/main" id="{669424E2-8D50-B949-97E2-390D2316EC96}"/>
              </a:ext>
            </a:extLst>
          </p:cNvPr>
          <p:cNvSpPr>
            <a:spLocks noGrp="1"/>
          </p:cNvSpPr>
          <p:nvPr>
            <p:ph type="body" idx="1"/>
          </p:nvPr>
        </p:nvSpPr>
        <p:spPr/>
        <p:txBody>
          <a:bodyPr/>
          <a:lstStyle/>
          <a:p>
            <a:pPr marL="101600" indent="0" algn="ctr">
              <a:buNone/>
            </a:pPr>
            <a:r>
              <a:rPr lang="en-US" sz="1800" dirty="0">
                <a:latin typeface="Avenir Book" panose="02000503020000020003" pitchFamily="2" charset="0"/>
              </a:rPr>
              <a:t>What is Stress?</a:t>
            </a:r>
          </a:p>
          <a:p>
            <a:pPr marL="101600" indent="0" algn="ctr">
              <a:buNone/>
            </a:pPr>
            <a:endParaRPr lang="en-US" sz="1800" dirty="0">
              <a:latin typeface="Avenir Book" panose="02000503020000020003" pitchFamily="2" charset="0"/>
            </a:endParaRPr>
          </a:p>
          <a:p>
            <a:pPr marL="255588" indent="-153988" eaLnBrk="1" hangingPunct="1">
              <a:buSzTx/>
              <a:buFontTx/>
              <a:buChar char="•"/>
              <a:defRPr/>
            </a:pPr>
            <a:r>
              <a:rPr lang="en-US" altLang="en-US" sz="1800" dirty="0">
                <a:solidFill>
                  <a:srgbClr val="000000"/>
                </a:solidFill>
                <a:latin typeface="Avenir Book" panose="02000503020000020003" pitchFamily="2" charset="0"/>
                <a:ea typeface="ＭＳ Ｐゴシック" panose="020B0600070205080204" pitchFamily="34" charset="-128"/>
                <a:cs typeface="Times New Roman" panose="02020603050405020304" pitchFamily="18" charset="0"/>
                <a:sym typeface="Arial" panose="020B0604020202020204" pitchFamily="34" charset="0"/>
              </a:rPr>
              <a:t>Stress – A demand made on an organism to adapt or adjust.</a:t>
            </a:r>
          </a:p>
          <a:p>
            <a:pPr marL="255588" indent="-153988" eaLnBrk="1" hangingPunct="1">
              <a:buSzTx/>
              <a:buFontTx/>
              <a:buChar char="•"/>
              <a:defRPr/>
            </a:pPr>
            <a:r>
              <a:rPr lang="en-US" altLang="en-US" sz="1800" dirty="0">
                <a:solidFill>
                  <a:srgbClr val="000000"/>
                </a:solidFill>
                <a:latin typeface="Avenir Book" panose="02000503020000020003" pitchFamily="2" charset="0"/>
                <a:ea typeface="ＭＳ Ｐゴシック" panose="020B0600070205080204" pitchFamily="34" charset="-128"/>
                <a:cs typeface="Times New Roman" panose="02020603050405020304" pitchFamily="18" charset="0"/>
                <a:sym typeface="Arial" panose="020B0604020202020204" pitchFamily="34" charset="0"/>
              </a:rPr>
              <a:t>Stressor – A source of stress.</a:t>
            </a:r>
          </a:p>
          <a:p>
            <a:pPr marL="255588" indent="-153988" eaLnBrk="1" hangingPunct="1">
              <a:buSzTx/>
              <a:buFontTx/>
              <a:buChar char="•"/>
              <a:defRPr/>
            </a:pPr>
            <a:r>
              <a:rPr lang="en-US" altLang="en-US" sz="1800" dirty="0">
                <a:solidFill>
                  <a:srgbClr val="000000"/>
                </a:solidFill>
                <a:latin typeface="Avenir Book" panose="02000503020000020003" pitchFamily="2" charset="0"/>
                <a:ea typeface="ＭＳ Ｐゴシック" panose="020B0600070205080204" pitchFamily="34" charset="-128"/>
                <a:cs typeface="Times New Roman" panose="02020603050405020304" pitchFamily="18" charset="0"/>
                <a:sym typeface="Arial" panose="020B0604020202020204" pitchFamily="34" charset="0"/>
              </a:rPr>
              <a:t>Psychological sources of stress may adversely affect our health.</a:t>
            </a:r>
          </a:p>
          <a:p>
            <a:pPr marL="742506" lvl="1" indent="-153988" eaLnBrk="1" hangingPunct="1">
              <a:buSzTx/>
              <a:buFontTx/>
              <a:buChar char="•"/>
              <a:defRPr/>
            </a:pPr>
            <a:r>
              <a:rPr lang="en-US" altLang="en-US" sz="1800" dirty="0">
                <a:solidFill>
                  <a:srgbClr val="000000"/>
                </a:solidFill>
                <a:latin typeface="Avenir Book" panose="02000503020000020003" pitchFamily="2" charset="0"/>
                <a:ea typeface="ＭＳ Ｐゴシック" panose="020B0600070205080204" pitchFamily="34" charset="-128"/>
                <a:cs typeface="Times New Roman" panose="02020603050405020304" pitchFamily="18" charset="0"/>
                <a:sym typeface="Arial" panose="020B0604020202020204" pitchFamily="34" charset="0"/>
              </a:rPr>
              <a:t>Associated with an increased risk of many types of physical illness such as digestive disorders and heart disease.</a:t>
            </a:r>
          </a:p>
          <a:p>
            <a:pPr marL="255588" indent="-153988" eaLnBrk="1" hangingPunct="1">
              <a:buSzTx/>
              <a:buFontTx/>
              <a:buChar char="•"/>
              <a:defRPr/>
            </a:pPr>
            <a:r>
              <a:rPr lang="en-US" altLang="en-US" sz="1800" dirty="0">
                <a:solidFill>
                  <a:srgbClr val="000000"/>
                </a:solidFill>
                <a:latin typeface="Avenir Book" panose="02000503020000020003" pitchFamily="2" charset="0"/>
                <a:ea typeface="ＭＳ Ｐゴシック" panose="020B0600070205080204" pitchFamily="34" charset="-128"/>
                <a:cs typeface="Times New Roman" panose="02020603050405020304" pitchFamily="18" charset="0"/>
                <a:sym typeface="Arial" panose="020B0604020202020204" pitchFamily="34" charset="0"/>
              </a:rPr>
              <a:t>Psychoneuroimmunology studies relationships between psychological factors, especially stress, and the workings of the immune system.</a:t>
            </a:r>
          </a:p>
          <a:p>
            <a:pPr marL="255588" indent="-153988" eaLnBrk="1" hangingPunct="1">
              <a:buSzTx/>
              <a:buFontTx/>
              <a:buChar char="•"/>
              <a:defRPr/>
            </a:pPr>
            <a:endParaRPr lang="en-US" altLang="en-US"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endParaRPr>
          </a:p>
          <a:p>
            <a:pPr marL="101600" indent="0">
              <a:buNone/>
            </a:pPr>
            <a:endParaRPr lang="en-US" dirty="0"/>
          </a:p>
        </p:txBody>
      </p:sp>
    </p:spTree>
    <p:extLst>
      <p:ext uri="{BB962C8B-B14F-4D97-AF65-F5344CB8AC3E}">
        <p14:creationId xmlns:p14="http://schemas.microsoft.com/office/powerpoint/2010/main" val="3397979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900"/>
            <a:ext cx="8229600" cy="1096963"/>
          </a:xfrm>
        </p:spPr>
        <p:txBody>
          <a:bodyPr/>
          <a:lstStyle/>
          <a:p>
            <a:pPr>
              <a:defRPr/>
            </a:pPr>
            <a:r>
              <a:rPr lang="en-US" altLang="en-US" dirty="0">
                <a:latin typeface="+mj-lt"/>
                <a:cs typeface="Times New Roman" panose="02020603050405020304" pitchFamily="18" charset="0"/>
                <a:sym typeface="Times New Roman" panose="02020603050405020304" pitchFamily="18" charset="0"/>
              </a:rPr>
              <a:t>Traumatic Stress Disorders</a:t>
            </a:r>
            <a:endParaRPr lang="en-US" dirty="0">
              <a:latin typeface="+mj-lt"/>
            </a:endParaRPr>
          </a:p>
        </p:txBody>
      </p:sp>
      <p:sp>
        <p:nvSpPr>
          <p:cNvPr id="51203" name="Text Placeholder 2"/>
          <p:cNvSpPr txBox="1">
            <a:spLocks noGrp="1"/>
          </p:cNvSpPr>
          <p:nvPr>
            <p:ph type="body" idx="1"/>
          </p:nvPr>
        </p:nvSpPr>
        <p:spPr/>
        <p:txBody>
          <a:bodyPr/>
          <a:lstStyle/>
          <a:p>
            <a:pPr marL="255588" indent="-153988">
              <a:buSzTx/>
              <a:buFontTx/>
              <a:buChar cha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Traumatic stress disorders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Patterns of abnormal behavior characterized by maladaptive reactions to traumatic stress. Typically involve:</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Anxiety</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Depression</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Significant impairment of daily functioning</a:t>
            </a:r>
          </a:p>
          <a:p>
            <a:pPr marL="255588" indent="-153988">
              <a:buSzTx/>
              <a:buFontTx/>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Two major types</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Acute stress disorder</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Posttraumatic stress disorder</a:t>
            </a:r>
          </a:p>
          <a:p>
            <a:pPr marL="255588" indent="-153988">
              <a:buSzTx/>
              <a:buFontTx/>
              <a:buChar char="•"/>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normAutofit fontScale="90000"/>
          </a:bodyPr>
          <a:lstStyle/>
          <a:p>
            <a:pPr>
              <a:defRPr/>
            </a:pPr>
            <a:r>
              <a:rPr lang="en-US" dirty="0">
                <a:latin typeface="+mj-lt"/>
              </a:rPr>
              <a:t>Traumatic Stress Disorders: Overview</a:t>
            </a:r>
          </a:p>
        </p:txBody>
      </p:sp>
      <p:graphicFrame>
        <p:nvGraphicFramePr>
          <p:cNvPr id="4" name="Table 3" descr="The table provides an overview of two types of traumatic stress disorders.&#10;The table lists the following:&#10;1. Acute stress disorder&#10;• Approximate Lifetime Prevalence in population: Varies widely with the type of trauma&#10;• Description: Acute maladaptive reaction in the days or weeks following a traumatic event&#10;• Associated Features: Features similar to those of PTSD, but limited to a period of one month following direct exposure to the trauma, witnessing other people exposed to the trauma, or learning about a trauma experienced by a close family member or friend&#10;2. Posttraumatic stress disorder (PTSD)&#10;• Approximate Lifetime Prevalence in population: About 9 percent&#10;• Description: Prolonged maladaptive reaction to a traumatic event&#10;• Associated Features: Reexperiencing the traumatic event; avoidance of cues or stimuli associated with the trauma; general or emotional numbing, hyperarousal, emotional distress, and impaired functioning&#10;Sources: American Psychiatric Association, 2013; Conway et al., 2006; Kessler et al., 1995; Ozer and Weiss, 2004." title="Table 4.3 Overview of Traumatic Stress Disorders"/>
          <p:cNvGraphicFramePr>
            <a:graphicFrameLocks noGrp="1"/>
          </p:cNvGraphicFramePr>
          <p:nvPr>
            <p:extLst>
              <p:ext uri="{D42A27DB-BD31-4B8C-83A1-F6EECF244321}">
                <p14:modId xmlns:p14="http://schemas.microsoft.com/office/powerpoint/2010/main" val="2228558071"/>
              </p:ext>
            </p:extLst>
          </p:nvPr>
        </p:nvGraphicFramePr>
        <p:xfrm>
          <a:off x="457200" y="1752600"/>
          <a:ext cx="8229600" cy="3444418"/>
        </p:xfrm>
        <a:graphic>
          <a:graphicData uri="http://schemas.openxmlformats.org/drawingml/2006/table">
            <a:tbl>
              <a:tblPr firstRow="1" bandRow="1">
                <a:tableStyleId>{F5AB1C69-6EDB-4FF4-983F-18BD219EF322}</a:tableStyleId>
              </a:tblPr>
              <a:tblGrid>
                <a:gridCol w="1600200">
                  <a:extLst>
                    <a:ext uri="{9D8B030D-6E8A-4147-A177-3AD203B41FA5}">
                      <a16:colId xmlns:a16="http://schemas.microsoft.com/office/drawing/2014/main" val="3723357042"/>
                    </a:ext>
                  </a:extLst>
                </a:gridCol>
                <a:gridCol w="1447800">
                  <a:extLst>
                    <a:ext uri="{9D8B030D-6E8A-4147-A177-3AD203B41FA5}">
                      <a16:colId xmlns:a16="http://schemas.microsoft.com/office/drawing/2014/main" val="1126068387"/>
                    </a:ext>
                  </a:extLst>
                </a:gridCol>
                <a:gridCol w="1447800">
                  <a:extLst>
                    <a:ext uri="{9D8B030D-6E8A-4147-A177-3AD203B41FA5}">
                      <a16:colId xmlns:a16="http://schemas.microsoft.com/office/drawing/2014/main" val="1780064381"/>
                    </a:ext>
                  </a:extLst>
                </a:gridCol>
                <a:gridCol w="3733800">
                  <a:extLst>
                    <a:ext uri="{9D8B030D-6E8A-4147-A177-3AD203B41FA5}">
                      <a16:colId xmlns:a16="http://schemas.microsoft.com/office/drawing/2014/main" val="3807803004"/>
                    </a:ext>
                  </a:extLst>
                </a:gridCol>
              </a:tblGrid>
              <a:tr h="457281">
                <a:tc gridSpan="4">
                  <a:txBody>
                    <a:bodyPr/>
                    <a:lstStyle/>
                    <a:p>
                      <a:r>
                        <a:rPr lang="en-US" sz="1800" dirty="0"/>
                        <a:t>Table 4.3 Overview of Traumatic Stress Disorders</a:t>
                      </a:r>
                    </a:p>
                  </a:txBody>
                  <a:tcPr marT="45728" marB="45728"/>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289511913"/>
                  </a:ext>
                </a:extLst>
              </a:tr>
              <a:tr h="945047">
                <a:tc>
                  <a:txBody>
                    <a:bodyPr/>
                    <a:lstStyle/>
                    <a:p>
                      <a:r>
                        <a:rPr lang="en-US" sz="1400" b="1" dirty="0"/>
                        <a:t>Type of Disorder</a:t>
                      </a:r>
                    </a:p>
                  </a:txBody>
                  <a:tcPr marT="45728" marB="45728"/>
                </a:tc>
                <a:tc>
                  <a:txBody>
                    <a:bodyPr/>
                    <a:lstStyle/>
                    <a:p>
                      <a:r>
                        <a:rPr lang="en-US" sz="1400" b="1" dirty="0"/>
                        <a:t>Lifetime Prevalence in Population</a:t>
                      </a:r>
                      <a:r>
                        <a:rPr lang="en-US" sz="1400" b="1" baseline="0" dirty="0"/>
                        <a:t> (Approx.)</a:t>
                      </a:r>
                      <a:endParaRPr lang="en-US" sz="1400" b="1" dirty="0"/>
                    </a:p>
                  </a:txBody>
                  <a:tcPr marT="45728" marB="45728"/>
                </a:tc>
                <a:tc>
                  <a:txBody>
                    <a:bodyPr/>
                    <a:lstStyle/>
                    <a:p>
                      <a:r>
                        <a:rPr lang="en-US" sz="1400" b="1" dirty="0"/>
                        <a:t>Description</a:t>
                      </a:r>
                    </a:p>
                  </a:txBody>
                  <a:tcPr marT="45728" marB="45728"/>
                </a:tc>
                <a:tc>
                  <a:txBody>
                    <a:bodyPr/>
                    <a:lstStyle/>
                    <a:p>
                      <a:r>
                        <a:rPr lang="en-US" sz="1400" b="1" dirty="0"/>
                        <a:t>Associated Features</a:t>
                      </a:r>
                    </a:p>
                  </a:txBody>
                  <a:tcPr marT="45728" marB="45728"/>
                </a:tc>
                <a:extLst>
                  <a:ext uri="{0D108BD9-81ED-4DB2-BD59-A6C34878D82A}">
                    <a16:rowId xmlns:a16="http://schemas.microsoft.com/office/drawing/2014/main" val="2005191025"/>
                  </a:ext>
                </a:extLst>
              </a:tr>
              <a:tr h="1036072">
                <a:tc>
                  <a:txBody>
                    <a:bodyPr/>
                    <a:lstStyle/>
                    <a:p>
                      <a:r>
                        <a:rPr lang="en-US" sz="1200" dirty="0"/>
                        <a:t>Acute stress disorder</a:t>
                      </a:r>
                    </a:p>
                  </a:txBody>
                  <a:tcPr marT="45728" marB="45728"/>
                </a:tc>
                <a:tc>
                  <a:txBody>
                    <a:bodyPr/>
                    <a:lstStyle/>
                    <a:p>
                      <a:r>
                        <a:rPr lang="en-US" sz="1200" dirty="0"/>
                        <a:t>Varies widely with</a:t>
                      </a:r>
                      <a:r>
                        <a:rPr lang="en-US" sz="1200" baseline="0" dirty="0"/>
                        <a:t> the type of trauma</a:t>
                      </a:r>
                      <a:endParaRPr lang="en-US" sz="1200" dirty="0"/>
                    </a:p>
                  </a:txBody>
                  <a:tcPr marT="45728" marB="45728"/>
                </a:tc>
                <a:tc>
                  <a:txBody>
                    <a:bodyPr/>
                    <a:lstStyle/>
                    <a:p>
                      <a:r>
                        <a:rPr lang="en-US" sz="1200" dirty="0"/>
                        <a:t>Acute maladaptive reaction in the days or weeks following a traumatic event</a:t>
                      </a:r>
                    </a:p>
                  </a:txBody>
                  <a:tcPr marT="45728" marB="45728"/>
                </a:tc>
                <a:tc>
                  <a:txBody>
                    <a:bodyPr/>
                    <a:lstStyle/>
                    <a:p>
                      <a:r>
                        <a:rPr lang="en-US" sz="1200" b="0" i="0" u="none" strike="noStrike" cap="none" dirty="0">
                          <a:solidFill>
                            <a:schemeClr val="dk1"/>
                          </a:solidFill>
                          <a:effectLst/>
                          <a:latin typeface="+mn-lt"/>
                          <a:ea typeface="+mn-ea"/>
                          <a:cs typeface="+mn-cs"/>
                          <a:sym typeface="Arial"/>
                        </a:rPr>
                        <a:t>Features similar to those of PTSD, but limited to a period of 1 month following direct exposure to the trauma, witnessing other people exposed to the trauma, or learning about a trauma experienced by a close family member or friend</a:t>
                      </a:r>
                    </a:p>
                  </a:txBody>
                  <a:tcPr marT="45728" marB="45728"/>
                </a:tc>
                <a:extLst>
                  <a:ext uri="{0D108BD9-81ED-4DB2-BD59-A6C34878D82A}">
                    <a16:rowId xmlns:a16="http://schemas.microsoft.com/office/drawing/2014/main" val="2799855517"/>
                  </a:ext>
                </a:extLst>
              </a:tr>
              <a:tr h="1006018">
                <a:tc>
                  <a:txBody>
                    <a:bodyPr/>
                    <a:lstStyle/>
                    <a:p>
                      <a:r>
                        <a:rPr lang="en-US" sz="1200" b="0" i="0" u="none" strike="noStrike" cap="none" dirty="0">
                          <a:solidFill>
                            <a:schemeClr val="dk1"/>
                          </a:solidFill>
                          <a:effectLst/>
                          <a:latin typeface="+mn-lt"/>
                          <a:ea typeface="+mn-ea"/>
                          <a:cs typeface="+mn-cs"/>
                          <a:sym typeface="Arial"/>
                        </a:rPr>
                        <a:t>Posttraumatic stress</a:t>
                      </a:r>
                    </a:p>
                    <a:p>
                      <a:r>
                        <a:rPr lang="en-US" sz="1200" b="0" i="0" u="none" strike="noStrike" cap="none" dirty="0">
                          <a:solidFill>
                            <a:schemeClr val="dk1"/>
                          </a:solidFill>
                          <a:effectLst/>
                          <a:latin typeface="+mn-lt"/>
                          <a:ea typeface="+mn-ea"/>
                          <a:cs typeface="+mn-cs"/>
                          <a:sym typeface="Arial"/>
                        </a:rPr>
                        <a:t>disorder (PTSD)</a:t>
                      </a:r>
                    </a:p>
                    <a:p>
                      <a:endParaRPr lang="en-US" sz="1200" dirty="0"/>
                    </a:p>
                  </a:txBody>
                  <a:tcPr marT="45728" marB="45728"/>
                </a:tc>
                <a:tc>
                  <a:txBody>
                    <a:bodyPr/>
                    <a:lstStyle/>
                    <a:p>
                      <a:r>
                        <a:rPr lang="en-US" sz="1200" dirty="0"/>
                        <a:t>About 9%</a:t>
                      </a:r>
                    </a:p>
                  </a:txBody>
                  <a:tcPr marT="45728" marB="45728"/>
                </a:tc>
                <a:tc>
                  <a:txBody>
                    <a:bodyPr/>
                    <a:lstStyle/>
                    <a:p>
                      <a:r>
                        <a:rPr lang="en-US" sz="1200" dirty="0"/>
                        <a:t>Prolonged maladaptive reaction to</a:t>
                      </a:r>
                      <a:r>
                        <a:rPr lang="en-US" sz="1200" baseline="0" dirty="0"/>
                        <a:t> a traumatic event</a:t>
                      </a:r>
                      <a:endParaRPr lang="en-US" sz="1200" dirty="0"/>
                    </a:p>
                  </a:txBody>
                  <a:tcPr marT="45728" marB="45728"/>
                </a:tc>
                <a:tc>
                  <a:txBody>
                    <a:bodyPr/>
                    <a:lstStyle/>
                    <a:p>
                      <a:r>
                        <a:rPr lang="en-US" sz="1200" b="0" i="0" u="none" strike="noStrike" cap="none" dirty="0">
                          <a:solidFill>
                            <a:schemeClr val="dk1"/>
                          </a:solidFill>
                          <a:effectLst/>
                          <a:latin typeface="+mn-lt"/>
                          <a:ea typeface="+mn-ea"/>
                          <a:cs typeface="+mn-cs"/>
                          <a:sym typeface="Arial"/>
                        </a:rPr>
                        <a:t>Reexperiencing the traumatic event; avoidance of cues or stimuli associated with the trauma; general or emotional numbing, hyperarousal, emotional distress, and impaired functioning</a:t>
                      </a:r>
                    </a:p>
                  </a:txBody>
                  <a:tcPr marT="45728" marB="45728"/>
                </a:tc>
                <a:extLst>
                  <a:ext uri="{0D108BD9-81ED-4DB2-BD59-A6C34878D82A}">
                    <a16:rowId xmlns:a16="http://schemas.microsoft.com/office/drawing/2014/main" val="509360946"/>
                  </a:ext>
                </a:extLst>
              </a:tr>
            </a:tbl>
          </a:graphicData>
        </a:graphic>
      </p:graphicFrame>
      <p:sp>
        <p:nvSpPr>
          <p:cNvPr id="52227" name="Text Placeholder 2"/>
          <p:cNvSpPr txBox="1">
            <a:spLocks noGrp="1"/>
          </p:cNvSpPr>
          <p:nvPr>
            <p:ph type="body" idx="1"/>
          </p:nvPr>
        </p:nvSpPr>
        <p:spPr>
          <a:xfrm>
            <a:off x="457200" y="5368925"/>
            <a:ext cx="8229600" cy="915988"/>
          </a:xfrm>
        </p:spPr>
        <p:txBody>
          <a:bodyPr/>
          <a:lstStyle/>
          <a:p>
            <a:pPr algn="l">
              <a:spcBef>
                <a:spcPct val="0"/>
              </a:spcBef>
              <a:buFontTx/>
              <a:buNone/>
            </a:pPr>
            <a:r>
              <a:rPr lang="en-US" altLang="en-US" sz="1200" b="0" i="1" dirty="0">
                <a:solidFill>
                  <a:srgbClr val="000000"/>
                </a:solidFill>
                <a:latin typeface="Arial" panose="020B0604020202020204" pitchFamily="34" charset="0"/>
                <a:cs typeface="Arial" panose="020B0604020202020204" pitchFamily="34" charset="0"/>
                <a:sym typeface="Arial" panose="020B0604020202020204" pitchFamily="34" charset="0"/>
              </a:rPr>
              <a:t>Sources</a:t>
            </a:r>
            <a:r>
              <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1200" b="0" dirty="0">
                <a:solidFill>
                  <a:srgbClr val="000000"/>
                </a:solidFill>
                <a:latin typeface="Arial" panose="020B0604020202020204" pitchFamily="34" charset="0"/>
                <a:cs typeface="Arial" panose="020B0604020202020204" pitchFamily="34" charset="0"/>
                <a:sym typeface="Arial" panose="020B0604020202020204" pitchFamily="34" charset="0"/>
              </a:rPr>
              <a:t> American Psychiatric Association, 2013; Conway et al., 2006; Kessler et al., 1995; Ozer &amp; Weiss, 2004.</a:t>
            </a:r>
          </a:p>
          <a:p>
            <a:pPr>
              <a:spcBef>
                <a:spcPct val="0"/>
              </a:spcBef>
              <a:buFontTx/>
              <a:buNone/>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normAutofit fontScale="90000"/>
          </a:bodyPr>
          <a:lstStyle/>
          <a:p>
            <a:pPr>
              <a:defRPr/>
            </a:pPr>
            <a:r>
              <a:rPr lang="en-US" altLang="en-US" dirty="0">
                <a:latin typeface="+mj-lt"/>
                <a:ea typeface="ＭＳ Ｐゴシック" panose="020B0600070205080204" pitchFamily="34" charset="-128"/>
                <a:cs typeface="Times New Roman" panose="02020603050405020304" pitchFamily="18" charset="0"/>
                <a:sym typeface="Times New Roman" panose="02020603050405020304" pitchFamily="18" charset="0"/>
              </a:rPr>
              <a:t>Traumatic Stress Disorders: Common Features</a:t>
            </a:r>
            <a:endParaRPr lang="en-US" dirty="0">
              <a:latin typeface="+mj-lt"/>
            </a:endParaRPr>
          </a:p>
        </p:txBody>
      </p:sp>
      <p:graphicFrame>
        <p:nvGraphicFramePr>
          <p:cNvPr id="4" name="Table 3" descr="The table lists five common features of Traumatic Stress Disorders.&#10;The table lists the following:&#10;• Avoidance behavior: A person may avoid cues or situations associated with the trauma. A rape survivor may avoid traveling to the part of town where the attack occurred. A combat veteran may avoid reunions with soldiers or watching movies or feature stories about war or combat.&#10;• Reexperiencing the trauma: A person may reexperience the trauma in the form of intrusive memories, recurrent disturbing dreams, or momentary flashbacks of the battlefield or being pursued by an attacker.&#10;• Emotional distress, negative thoughts, and impaired functioning: A person may experience persistent negative thoughts and emotions, feel detached or estranged from others, or have difficulty functioning effectively.&#10;• Heightened arousal: A person may show signs of increased arousal, such as becoming hypervigilant (always on guard); have difficulty sleeping and concentrating; become irritable or have outbursts of anger; or show an exaggerated startle response, such as jumping at any sudden noise.&#10;• Emotional numbing: In PTSD, a person may feel “numb” inside and lose the ability to have loving feelings." title="Table 4.4 Common Features of Traumatic Stress Disorders"/>
          <p:cNvGraphicFramePr>
            <a:graphicFrameLocks noGrp="1"/>
          </p:cNvGraphicFramePr>
          <p:nvPr>
            <p:extLst>
              <p:ext uri="{D42A27DB-BD31-4B8C-83A1-F6EECF244321}">
                <p14:modId xmlns:p14="http://schemas.microsoft.com/office/powerpoint/2010/main" val="579651843"/>
              </p:ext>
            </p:extLst>
          </p:nvPr>
        </p:nvGraphicFramePr>
        <p:xfrm>
          <a:off x="685800" y="1828800"/>
          <a:ext cx="7772400" cy="3952466"/>
        </p:xfrm>
        <a:graphic>
          <a:graphicData uri="http://schemas.openxmlformats.org/drawingml/2006/table">
            <a:tbl>
              <a:tblPr firstRow="1" bandRow="1">
                <a:tableStyleId>{F5AB1C69-6EDB-4FF4-983F-18BD219EF322}</a:tableStyleId>
              </a:tblPr>
              <a:tblGrid>
                <a:gridCol w="2743200">
                  <a:extLst>
                    <a:ext uri="{9D8B030D-6E8A-4147-A177-3AD203B41FA5}">
                      <a16:colId xmlns:a16="http://schemas.microsoft.com/office/drawing/2014/main" val="4244355240"/>
                    </a:ext>
                  </a:extLst>
                </a:gridCol>
                <a:gridCol w="5029200">
                  <a:extLst>
                    <a:ext uri="{9D8B030D-6E8A-4147-A177-3AD203B41FA5}">
                      <a16:colId xmlns:a16="http://schemas.microsoft.com/office/drawing/2014/main" val="1467241528"/>
                    </a:ext>
                  </a:extLst>
                </a:gridCol>
              </a:tblGrid>
              <a:tr h="407650">
                <a:tc gridSpan="2">
                  <a:txBody>
                    <a:bodyPr/>
                    <a:lstStyle/>
                    <a:p>
                      <a:r>
                        <a:rPr lang="en-US" sz="1600" dirty="0"/>
                        <a:t>Table 4.4 Common Features of Traumatic Stress Disorders</a:t>
                      </a:r>
                    </a:p>
                  </a:txBody>
                  <a:tcPr marT="45725" marB="45725"/>
                </a:tc>
                <a:tc hMerge="1">
                  <a:txBody>
                    <a:bodyPr/>
                    <a:lstStyle/>
                    <a:p>
                      <a:endParaRPr lang="en-US" dirty="0"/>
                    </a:p>
                  </a:txBody>
                  <a:tcPr/>
                </a:tc>
                <a:extLst>
                  <a:ext uri="{0D108BD9-81ED-4DB2-BD59-A6C34878D82A}">
                    <a16:rowId xmlns:a16="http://schemas.microsoft.com/office/drawing/2014/main" val="78703219"/>
                  </a:ext>
                </a:extLst>
              </a:tr>
              <a:tr h="811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mn-ea"/>
                          <a:cs typeface="+mn-cs"/>
                          <a:sym typeface="Arial"/>
                        </a:rPr>
                        <a:t>Avoidance behavior</a:t>
                      </a:r>
                    </a:p>
                    <a:p>
                      <a:endParaRPr lang="en-US" sz="1200" dirty="0"/>
                    </a:p>
                  </a:txBody>
                  <a:tcPr marT="45725" marB="45725"/>
                </a:tc>
                <a:tc>
                  <a:txBody>
                    <a:bodyPr/>
                    <a:lstStyle/>
                    <a:p>
                      <a:r>
                        <a:rPr lang="en-US" sz="1200" b="0" i="0" u="none" strike="noStrike" cap="none" dirty="0">
                          <a:solidFill>
                            <a:schemeClr val="dk1"/>
                          </a:solidFill>
                          <a:effectLst/>
                          <a:latin typeface="+mn-lt"/>
                          <a:ea typeface="+mn-ea"/>
                          <a:cs typeface="+mn-cs"/>
                          <a:sym typeface="Arial"/>
                        </a:rPr>
                        <a:t>A</a:t>
                      </a:r>
                      <a:r>
                        <a:rPr lang="en-US" sz="1200" b="0" i="0" u="none" strike="noStrike" cap="none" baseline="0" dirty="0">
                          <a:solidFill>
                            <a:schemeClr val="dk1"/>
                          </a:solidFill>
                          <a:effectLst/>
                          <a:latin typeface="+mn-lt"/>
                          <a:ea typeface="+mn-ea"/>
                          <a:cs typeface="+mn-cs"/>
                          <a:sym typeface="Arial"/>
                        </a:rPr>
                        <a:t> </a:t>
                      </a:r>
                      <a:r>
                        <a:rPr lang="en-US" sz="1200" b="0" i="0" u="none" strike="noStrike" cap="none" dirty="0">
                          <a:solidFill>
                            <a:schemeClr val="dk1"/>
                          </a:solidFill>
                          <a:effectLst/>
                          <a:latin typeface="+mn-lt"/>
                          <a:ea typeface="+mn-ea"/>
                          <a:cs typeface="+mn-cs"/>
                          <a:sym typeface="Arial"/>
                        </a:rPr>
                        <a:t>person may avoid cues or situations associated with the trauma. A rape survivor may avoid traveling to the part of town where the attack occurred. A combat veteran may avoid reunions with soldiers or watching movies or feature stories about war or combat.</a:t>
                      </a:r>
                      <a:endParaRPr lang="en-US" sz="1200" dirty="0"/>
                    </a:p>
                  </a:txBody>
                  <a:tcPr marT="45725" marB="45725"/>
                </a:tc>
                <a:extLst>
                  <a:ext uri="{0D108BD9-81ED-4DB2-BD59-A6C34878D82A}">
                    <a16:rowId xmlns:a16="http://schemas.microsoft.com/office/drawing/2014/main" val="1326103455"/>
                  </a:ext>
                </a:extLst>
              </a:tr>
              <a:tr h="640146">
                <a:tc>
                  <a:txBody>
                    <a:bodyPr/>
                    <a:lstStyle/>
                    <a:p>
                      <a:r>
                        <a:rPr lang="en-US" sz="1200" b="0" i="0" u="none" strike="noStrike" cap="none" dirty="0">
                          <a:solidFill>
                            <a:schemeClr val="dk1"/>
                          </a:solidFill>
                          <a:effectLst/>
                          <a:latin typeface="+mn-lt"/>
                          <a:ea typeface="+mn-ea"/>
                          <a:cs typeface="+mn-cs"/>
                          <a:sym typeface="Arial"/>
                        </a:rPr>
                        <a:t>Reexperiencing the trauma</a:t>
                      </a:r>
                      <a:endParaRPr lang="en-US" sz="1200" dirty="0"/>
                    </a:p>
                  </a:txBody>
                  <a:tcPr marT="45725" marB="45725"/>
                </a:tc>
                <a:tc>
                  <a:txBody>
                    <a:bodyPr/>
                    <a:lstStyle/>
                    <a:p>
                      <a:r>
                        <a:rPr lang="en-US" sz="1200" b="0" i="0" u="none" strike="noStrike" cap="none" dirty="0">
                          <a:solidFill>
                            <a:schemeClr val="dk1"/>
                          </a:solidFill>
                          <a:effectLst/>
                          <a:latin typeface="+mn-lt"/>
                          <a:ea typeface="+mn-ea"/>
                          <a:cs typeface="+mn-cs"/>
                          <a:sym typeface="Arial"/>
                        </a:rPr>
                        <a:t>A person may reexperience the trauma in the form of intrusive memories, recurrent disturbing dreams,</a:t>
                      </a:r>
                      <a:r>
                        <a:rPr lang="en-US" sz="1200" b="0" i="0" u="none" strike="noStrike" cap="none" baseline="0" dirty="0">
                          <a:solidFill>
                            <a:schemeClr val="dk1"/>
                          </a:solidFill>
                          <a:effectLst/>
                          <a:latin typeface="+mn-lt"/>
                          <a:ea typeface="+mn-ea"/>
                          <a:cs typeface="+mn-cs"/>
                          <a:sym typeface="Arial"/>
                        </a:rPr>
                        <a:t> </a:t>
                      </a:r>
                      <a:r>
                        <a:rPr lang="en-US" sz="1200" b="0" i="0" u="none" strike="noStrike" cap="none" dirty="0">
                          <a:solidFill>
                            <a:schemeClr val="dk1"/>
                          </a:solidFill>
                          <a:effectLst/>
                          <a:latin typeface="+mn-lt"/>
                          <a:ea typeface="+mn-ea"/>
                          <a:cs typeface="+mn-cs"/>
                          <a:sym typeface="Arial"/>
                        </a:rPr>
                        <a:t>or momentary flashbacks of the battlefield or being pursued by an attacker.</a:t>
                      </a:r>
                      <a:r>
                        <a:rPr lang="en-US" sz="1200" dirty="0">
                          <a:effectLst/>
                        </a:rPr>
                        <a:t> </a:t>
                      </a:r>
                      <a:endParaRPr lang="en-US" sz="1200" dirty="0"/>
                    </a:p>
                  </a:txBody>
                  <a:tcPr marT="45725" marB="45725"/>
                </a:tc>
                <a:extLst>
                  <a:ext uri="{0D108BD9-81ED-4DB2-BD59-A6C34878D82A}">
                    <a16:rowId xmlns:a16="http://schemas.microsoft.com/office/drawing/2014/main" val="3051435850"/>
                  </a:ext>
                </a:extLst>
              </a:tr>
              <a:tr h="640146">
                <a:tc>
                  <a:txBody>
                    <a:bodyPr/>
                    <a:lstStyle/>
                    <a:p>
                      <a:r>
                        <a:rPr lang="en-US" sz="1200" dirty="0"/>
                        <a:t>Emotional distress, negative thoughts,</a:t>
                      </a:r>
                      <a:r>
                        <a:rPr lang="en-US" sz="1200" baseline="0" dirty="0"/>
                        <a:t> </a:t>
                      </a:r>
                      <a:r>
                        <a:rPr lang="en-US" sz="1200" dirty="0"/>
                        <a:t>and impaired functioning</a:t>
                      </a:r>
                    </a:p>
                  </a:txBody>
                  <a:tcPr marT="45725" marB="45725"/>
                </a:tc>
                <a:tc>
                  <a:txBody>
                    <a:bodyPr/>
                    <a:lstStyle/>
                    <a:p>
                      <a:r>
                        <a:rPr lang="en-US" sz="1200" b="0" i="0" u="none" strike="noStrike" cap="none" dirty="0">
                          <a:solidFill>
                            <a:schemeClr val="dk1"/>
                          </a:solidFill>
                          <a:effectLst/>
                          <a:latin typeface="+mn-lt"/>
                          <a:ea typeface="+mn-ea"/>
                          <a:cs typeface="+mn-cs"/>
                          <a:sym typeface="Arial"/>
                        </a:rPr>
                        <a:t>A person may experience persistent negative thoughts and emotions, feel detached or estranged from others, or have difficulty functioning effectively.</a:t>
                      </a:r>
                    </a:p>
                  </a:txBody>
                  <a:tcPr marT="45725" marB="45725"/>
                </a:tc>
                <a:extLst>
                  <a:ext uri="{0D108BD9-81ED-4DB2-BD59-A6C34878D82A}">
                    <a16:rowId xmlns:a16="http://schemas.microsoft.com/office/drawing/2014/main" val="1638470165"/>
                  </a:ext>
                </a:extLst>
              </a:tr>
              <a:tr h="823045">
                <a:tc>
                  <a:txBody>
                    <a:bodyPr/>
                    <a:lstStyle/>
                    <a:p>
                      <a:r>
                        <a:rPr lang="en-US" sz="1200" dirty="0"/>
                        <a:t>Heightened arousal</a:t>
                      </a:r>
                    </a:p>
                  </a:txBody>
                  <a:tcPr marT="45725" marB="45725"/>
                </a:tc>
                <a:tc>
                  <a:txBody>
                    <a:bodyPr/>
                    <a:lstStyle/>
                    <a:p>
                      <a:r>
                        <a:rPr lang="en-US" sz="1200" b="0" i="0" u="none" strike="noStrike" cap="none" dirty="0">
                          <a:solidFill>
                            <a:schemeClr val="dk1"/>
                          </a:solidFill>
                          <a:effectLst/>
                          <a:latin typeface="+mn-lt"/>
                          <a:ea typeface="+mn-ea"/>
                          <a:cs typeface="+mn-cs"/>
                          <a:sym typeface="Arial"/>
                        </a:rPr>
                        <a:t>A person may show signs of increased arousal, such as becoming hypervigilant (always on guard); have difficulty sleeping and concentrating; become irritable or have outbursts of anger; or show an exaggerated startle response, such as jumping at any sudden noise.</a:t>
                      </a:r>
                      <a:endParaRPr lang="en-US" sz="1200" dirty="0"/>
                    </a:p>
                  </a:txBody>
                  <a:tcPr marT="45725" marB="45725"/>
                </a:tc>
                <a:extLst>
                  <a:ext uri="{0D108BD9-81ED-4DB2-BD59-A6C34878D82A}">
                    <a16:rowId xmlns:a16="http://schemas.microsoft.com/office/drawing/2014/main" val="2361713258"/>
                  </a:ext>
                </a:extLst>
              </a:tr>
              <a:tr h="618509">
                <a:tc>
                  <a:txBody>
                    <a:bodyPr/>
                    <a:lstStyle/>
                    <a:p>
                      <a:r>
                        <a:rPr lang="en-US" sz="1200" dirty="0"/>
                        <a:t>Emotional numbing</a:t>
                      </a:r>
                    </a:p>
                  </a:txBody>
                  <a:tcPr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mn-ea"/>
                          <a:cs typeface="+mn-cs"/>
                          <a:sym typeface="Arial"/>
                        </a:rPr>
                        <a:t>In PTSD, a person may feel “numb” inside and lose the ability to have loving feelings.</a:t>
                      </a:r>
                    </a:p>
                  </a:txBody>
                  <a:tcPr marT="45725" marB="45725"/>
                </a:tc>
                <a:extLst>
                  <a:ext uri="{0D108BD9-81ED-4DB2-BD59-A6C34878D82A}">
                    <a16:rowId xmlns:a16="http://schemas.microsoft.com/office/drawing/2014/main" val="242045157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txBox="1">
            <a:spLocks noGrp="1"/>
          </p:cNvSpPr>
          <p:nvPr>
            <p:ph type="title"/>
          </p:nvPr>
        </p:nvSpPr>
        <p:spPr>
          <a:xfrm>
            <a:off x="457200" y="381000"/>
            <a:ext cx="8229600" cy="703263"/>
          </a:xfrm>
        </p:spPr>
        <p:txBody>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Acute Stress Disorder</a:t>
            </a:r>
          </a:p>
        </p:txBody>
      </p:sp>
      <p:sp>
        <p:nvSpPr>
          <p:cNvPr id="54275" name="Content Placeholder 2"/>
          <p:cNvSpPr txBox="1">
            <a:spLocks noGrp="1"/>
          </p:cNvSpPr>
          <p:nvPr>
            <p:ph type="body" idx="1"/>
          </p:nvPr>
        </p:nvSpPr>
        <p:spPr>
          <a:xfrm>
            <a:off x="609600" y="1636713"/>
            <a:ext cx="8229600" cy="4525962"/>
          </a:xfrm>
        </p:spPr>
        <p:txBody>
          <a:bodyPr/>
          <a:lstStyle/>
          <a:p>
            <a:pPr marL="255588" indent="-153988" eaLnBrk="1" hangingPunct="1">
              <a:lnSpc>
                <a:spcPct val="90000"/>
              </a:lnSpc>
              <a:buSzTx/>
              <a:buFontTx/>
              <a:buChar char="•"/>
            </a:pPr>
            <a:r>
              <a:rPr lang="en-US" altLang="en-US" sz="2400" b="1"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Acute stress disorder (ASD) </a:t>
            </a: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 A traumatic stress reaction in which the person shows a maladaptive pattern of behavior for a period of 3 days to 1 month following exposure to a traumatic event. Exposure to:</a:t>
            </a:r>
          </a:p>
          <a:p>
            <a:pPr marL="742506" lvl="1"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Actual or threatened death</a:t>
            </a:r>
          </a:p>
          <a:p>
            <a:pPr marL="742506" lvl="1"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Serious accident</a:t>
            </a:r>
          </a:p>
          <a:p>
            <a:pPr marL="742506" lvl="1"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Sexual violation</a:t>
            </a:r>
          </a:p>
          <a:p>
            <a:pPr marL="255588"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May be in response to direct exposure, witnessing trauma, or learning about event secondhand.</a:t>
            </a:r>
          </a:p>
        </p:txBody>
      </p:sp>
      <p:sp>
        <p:nvSpPr>
          <p:cNvPr id="54276"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txBox="1">
            <a:spLocks noGrp="1"/>
          </p:cNvSpPr>
          <p:nvPr>
            <p:ph type="title"/>
          </p:nvPr>
        </p:nvSpPr>
        <p:spPr>
          <a:xfrm>
            <a:off x="457200" y="215900"/>
            <a:ext cx="8229600" cy="1096963"/>
          </a:xfrm>
        </p:spPr>
        <p:txBody>
          <a:bodyPr>
            <a:normAutofit fontScale="90000"/>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Acute Stress Disorder: Symptoms</a:t>
            </a:r>
          </a:p>
        </p:txBody>
      </p:sp>
      <p:sp>
        <p:nvSpPr>
          <p:cNvPr id="39939" name="Content Placeholder 2"/>
          <p:cNvSpPr txBox="1">
            <a:spLocks noGrp="1"/>
          </p:cNvSpPr>
          <p:nvPr>
            <p:ph type="body" idx="1"/>
          </p:nvPr>
        </p:nvSpPr>
        <p:spPr/>
        <p:txBody>
          <a:bodyPr/>
          <a:lstStyle/>
          <a:p>
            <a:pPr marL="101600" indent="0" eaLnBrk="1" hangingPunct="1">
              <a:buSzTx/>
              <a:buFont typeface="Arial"/>
              <a:buNone/>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Symptoms of acute stress disorder may include:</a:t>
            </a:r>
            <a:endParaRPr lang="en-US" altLang="ja-JP"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Intrusive memories</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Disturbing dreams</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Reexperiencing/flashbacks</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Detachment/dissociation from surroundings or self</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Disturbance of sleep</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Irritable or aggressive behavior</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Exaggerated startle response</a:t>
            </a:r>
          </a:p>
          <a:p>
            <a:pPr marL="255588" indent="-153988" eaLnBrk="1" hangingPunct="1">
              <a:buSzTx/>
              <a:buFontTx/>
              <a:buNone/>
              <a:defRPr/>
            </a:pPr>
            <a:endParaRPr lang="en-US" altLang="en-US"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
        <p:nvSpPr>
          <p:cNvPr id="56324"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900"/>
            <a:ext cx="8229600" cy="1096963"/>
          </a:xfrm>
        </p:spPr>
        <p:txBody>
          <a:bodyPr/>
          <a:lstStyle/>
          <a:p>
            <a:pPr>
              <a:defRPr/>
            </a:pPr>
            <a:r>
              <a:rPr lang="en-US" dirty="0">
                <a:latin typeface="+mj-lt"/>
              </a:rPr>
              <a:t>Posttraumatic Stress Disorder</a:t>
            </a:r>
          </a:p>
        </p:txBody>
      </p:sp>
      <p:sp>
        <p:nvSpPr>
          <p:cNvPr id="3" name="Text Placeholder 2"/>
          <p:cNvSpPr>
            <a:spLocks noGrp="1"/>
          </p:cNvSpPr>
          <p:nvPr>
            <p:ph type="body" idx="1"/>
          </p:nvPr>
        </p:nvSpPr>
        <p:spPr>
          <a:xfrm>
            <a:off x="457200" y="1600200"/>
            <a:ext cx="4343400" cy="4525963"/>
          </a:xfrm>
        </p:spPr>
        <p:txBody>
          <a:bodyPr/>
          <a:lstStyle/>
          <a:p>
            <a:pPr marL="101600" indent="0">
              <a:buNone/>
              <a:defRPr/>
            </a:pPr>
            <a:r>
              <a:rPr lang="en-US" sz="2000" dirty="0"/>
              <a:t>Posttraumatic stress disorder (PTSD) </a:t>
            </a:r>
            <a:r>
              <a:rPr lang="en-US" altLang="en-US" sz="2000"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a:t>
            </a:r>
            <a:r>
              <a:rPr lang="en-US" sz="2000" dirty="0"/>
              <a:t> Prolonged maladaptive reaction lasting longer than 1 month after traumatic experience.</a:t>
            </a:r>
          </a:p>
          <a:p>
            <a:pPr>
              <a:defRPr/>
            </a:pPr>
            <a:r>
              <a:rPr lang="en-US" sz="2000" dirty="0"/>
              <a:t>Many people with acute stress disorder go on to develop PTSD.</a:t>
            </a:r>
          </a:p>
          <a:p>
            <a:pPr>
              <a:defRPr/>
            </a:pPr>
            <a:r>
              <a:rPr lang="en-US" sz="2000" dirty="0"/>
              <a:t>May develop months or years after traumatic event.</a:t>
            </a:r>
          </a:p>
          <a:p>
            <a:pPr>
              <a:defRPr/>
            </a:pPr>
            <a:r>
              <a:rPr lang="en-US" sz="2000" dirty="0"/>
              <a:t>Similar symptoms as acute stress disorder, but persists for months, years, or even decades.</a:t>
            </a:r>
          </a:p>
          <a:p>
            <a:pPr>
              <a:defRPr/>
            </a:pPr>
            <a:endParaRPr lang="en-US" dirty="0"/>
          </a:p>
        </p:txBody>
      </p:sp>
      <p:pic>
        <p:nvPicPr>
          <p:cNvPr id="6" name="Picture 5" descr="A photo shows four people hugging each other and crying." title="Trauma"/>
          <p:cNvPicPr>
            <a:picLocks noChangeAspect="1"/>
          </p:cNvPicPr>
          <p:nvPr/>
        </p:nvPicPr>
        <p:blipFill>
          <a:blip r:embed="rId3"/>
          <a:stretch>
            <a:fillRect/>
          </a:stretch>
        </p:blipFill>
        <p:spPr>
          <a:xfrm>
            <a:off x="4824413" y="1790700"/>
            <a:ext cx="3914775" cy="2628900"/>
          </a:xfrm>
          <a:prstGeom prst="rect">
            <a:avLst/>
          </a:prstGeom>
        </p:spPr>
      </p:pic>
      <p:sp>
        <p:nvSpPr>
          <p:cNvPr id="58372" name="Text Placeholder 3"/>
          <p:cNvSpPr txBox="1">
            <a:spLocks noGrp="1"/>
          </p:cNvSpPr>
          <p:nvPr>
            <p:ph type="body" idx="2"/>
          </p:nvPr>
        </p:nvSpPr>
        <p:spPr>
          <a:xfrm>
            <a:off x="4800600" y="4419600"/>
            <a:ext cx="3938588" cy="1630363"/>
          </a:xfrm>
        </p:spPr>
        <p:txBody>
          <a:bodyPr/>
          <a:lstStyle/>
          <a:p>
            <a:pPr marL="101600" indent="0">
              <a:buSzTx/>
              <a:buFontTx/>
              <a:buNone/>
            </a:pPr>
            <a:r>
              <a:rPr lang="en-US" altLang="en-US" sz="1400" b="1" dirty="0">
                <a:solidFill>
                  <a:srgbClr val="000000"/>
                </a:solidFill>
                <a:latin typeface="Arial" panose="020B0604020202020204" pitchFamily="34" charset="0"/>
                <a:cs typeface="Arial" panose="020B0604020202020204" pitchFamily="34" charset="0"/>
                <a:sym typeface="Arial" panose="020B0604020202020204" pitchFamily="34" charset="0"/>
              </a:rPr>
              <a:t>TRAUMA. </a:t>
            </a:r>
            <a:r>
              <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rPr>
              <a:t>Trauma associated with the development of PTSD may involve combat, acts of terrorism, or violent crimes, including crimes such as mass murders. However, the most frequent source of traumas linked to PTSD is serious motor vehicle accidents.</a:t>
            </a:r>
          </a:p>
          <a:p>
            <a:pPr marL="101600" indent="0">
              <a:buSzTx/>
              <a:buFontTx/>
              <a:buNone/>
            </a:pPr>
            <a:b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b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47800"/>
          </a:xfrm>
        </p:spPr>
        <p:txBody>
          <a:bodyPr/>
          <a:lstStyle/>
          <a:p>
            <a:pPr>
              <a:defRPr/>
            </a:pPr>
            <a:r>
              <a:rPr lang="en-US" sz="3600" dirty="0">
                <a:latin typeface="+mj-lt"/>
              </a:rPr>
              <a:t>Factors Predictive of Posttraumatic Stress Disorder</a:t>
            </a:r>
          </a:p>
        </p:txBody>
      </p:sp>
      <p:graphicFrame>
        <p:nvGraphicFramePr>
          <p:cNvPr id="4" name="Table 3" descr="The table lists two factors predictive of PTSD in trauma survivors.&#10;The table lists the following:&#10;Factors Relating to the Event&#10;• Degree of exposure to trauma &#10;• Severity of the trauma &#10;Factors Relating to the Person or Social Environment&#10;• History of childhood sexual abuse&#10;• Genetic predisposition or vulnerability&#10;• Lack of social support&#10;• Lack of active coping responses in dealing with the traumatic stressor&#10;• Feeling shame&#10;• Detachment or dissociation shortly following the trauma, or feeling numb&#10;• Prior psychiatric history&#10;Sources: Afifi et al., 2010; Elwood et al., 2009; Goenjian et al., 2008; Koenen, Stellman, and Stellman, 2003; North, Oliver, and Pandya, 2012; Ozer et al., 2003; Xie et al., 2009." title="Table 4.5 Factors Predictive of PTSD in Trauma Survivors"/>
          <p:cNvGraphicFramePr>
            <a:graphicFrameLocks noGrp="1"/>
          </p:cNvGraphicFramePr>
          <p:nvPr>
            <p:extLst>
              <p:ext uri="{D42A27DB-BD31-4B8C-83A1-F6EECF244321}">
                <p14:modId xmlns:p14="http://schemas.microsoft.com/office/powerpoint/2010/main" val="2604495229"/>
              </p:ext>
            </p:extLst>
          </p:nvPr>
        </p:nvGraphicFramePr>
        <p:xfrm>
          <a:off x="685800" y="1676400"/>
          <a:ext cx="7772400" cy="4060848"/>
        </p:xfrm>
        <a:graphic>
          <a:graphicData uri="http://schemas.openxmlformats.org/drawingml/2006/table">
            <a:tbl>
              <a:tblPr firstRow="1" bandRow="1">
                <a:tableStyleId>{F5AB1C69-6EDB-4FF4-983F-18BD219EF322}</a:tableStyleId>
              </a:tblPr>
              <a:tblGrid>
                <a:gridCol w="2895600">
                  <a:extLst>
                    <a:ext uri="{9D8B030D-6E8A-4147-A177-3AD203B41FA5}">
                      <a16:colId xmlns:a16="http://schemas.microsoft.com/office/drawing/2014/main" val="677516418"/>
                    </a:ext>
                  </a:extLst>
                </a:gridCol>
                <a:gridCol w="4876800">
                  <a:extLst>
                    <a:ext uri="{9D8B030D-6E8A-4147-A177-3AD203B41FA5}">
                      <a16:colId xmlns:a16="http://schemas.microsoft.com/office/drawing/2014/main" val="793341185"/>
                    </a:ext>
                  </a:extLst>
                </a:gridCol>
              </a:tblGrid>
              <a:tr h="407578">
                <a:tc gridSpan="2">
                  <a:txBody>
                    <a:bodyPr/>
                    <a:lstStyle/>
                    <a:p>
                      <a:r>
                        <a:rPr lang="en-US" sz="1800" dirty="0"/>
                        <a:t>Table 4.5 Factors Predictive of PTSD in Trauma Survivors</a:t>
                      </a:r>
                    </a:p>
                  </a:txBody>
                  <a:tcPr marT="45710" marB="45710"/>
                </a:tc>
                <a:tc hMerge="1">
                  <a:txBody>
                    <a:bodyPr/>
                    <a:lstStyle/>
                    <a:p>
                      <a:endParaRPr lang="en-US" dirty="0"/>
                    </a:p>
                  </a:txBody>
                  <a:tcPr/>
                </a:tc>
                <a:extLst>
                  <a:ext uri="{0D108BD9-81ED-4DB2-BD59-A6C34878D82A}">
                    <a16:rowId xmlns:a16="http://schemas.microsoft.com/office/drawing/2014/main" val="3846646751"/>
                  </a:ext>
                </a:extLst>
              </a:tr>
              <a:tr h="579092">
                <a:tc>
                  <a:txBody>
                    <a:bodyPr/>
                    <a:lstStyle/>
                    <a:p>
                      <a:r>
                        <a:rPr lang="en-US" sz="1600" b="1" dirty="0"/>
                        <a:t>Factors</a:t>
                      </a:r>
                      <a:r>
                        <a:rPr lang="en-US" sz="1600" b="1" baseline="0" dirty="0"/>
                        <a:t> Relating to the Event</a:t>
                      </a:r>
                      <a:endParaRPr lang="en-US" sz="1600" b="1" dirty="0"/>
                    </a:p>
                  </a:txBody>
                  <a:tcPr marT="45710" marB="45710" anchor="ctr"/>
                </a:tc>
                <a:tc>
                  <a:txBody>
                    <a:bodyPr/>
                    <a:lstStyle/>
                    <a:p>
                      <a:r>
                        <a:rPr lang="en-US" sz="1600" b="1" dirty="0"/>
                        <a:t>Factors Relating to the Person or Social Environment</a:t>
                      </a:r>
                    </a:p>
                  </a:txBody>
                  <a:tcPr marT="45710" marB="45710" anchor="ctr"/>
                </a:tc>
                <a:extLst>
                  <a:ext uri="{0D108BD9-81ED-4DB2-BD59-A6C34878D82A}">
                    <a16:rowId xmlns:a16="http://schemas.microsoft.com/office/drawing/2014/main" val="3391507942"/>
                  </a:ext>
                </a:extLst>
              </a:tr>
              <a:tr h="407578">
                <a:tc>
                  <a:txBody>
                    <a:bodyPr/>
                    <a:lstStyle/>
                    <a:p>
                      <a:r>
                        <a:rPr lang="en-US" sz="1400" dirty="0"/>
                        <a:t>Degree of exposure to trauma</a:t>
                      </a:r>
                    </a:p>
                  </a:txBody>
                  <a:tcPr marT="45710" marB="45710" anchor="ctr"/>
                </a:tc>
                <a:tc>
                  <a:txBody>
                    <a:bodyPr/>
                    <a:lstStyle/>
                    <a:p>
                      <a:r>
                        <a:rPr lang="en-US" sz="1400" dirty="0"/>
                        <a:t>History of childhood sexual abuse</a:t>
                      </a:r>
                    </a:p>
                  </a:txBody>
                  <a:tcPr marT="45710" marB="45710" anchor="ctr"/>
                </a:tc>
                <a:extLst>
                  <a:ext uri="{0D108BD9-81ED-4DB2-BD59-A6C34878D82A}">
                    <a16:rowId xmlns:a16="http://schemas.microsoft.com/office/drawing/2014/main" val="106673648"/>
                  </a:ext>
                </a:extLst>
              </a:tr>
              <a:tr h="407578">
                <a:tc>
                  <a:txBody>
                    <a:bodyPr/>
                    <a:lstStyle/>
                    <a:p>
                      <a:r>
                        <a:rPr lang="en-US" sz="1400" dirty="0"/>
                        <a:t>Severity of the trauma</a:t>
                      </a:r>
                    </a:p>
                  </a:txBody>
                  <a:tcPr marT="45710" marB="45710" anchor="ctr"/>
                </a:tc>
                <a:tc>
                  <a:txBody>
                    <a:bodyPr/>
                    <a:lstStyle/>
                    <a:p>
                      <a:r>
                        <a:rPr lang="en-US" sz="1400" dirty="0"/>
                        <a:t>Genetic predisposition or vulnerability</a:t>
                      </a:r>
                    </a:p>
                  </a:txBody>
                  <a:tcPr marT="45710" marB="45710" anchor="ctr"/>
                </a:tc>
                <a:extLst>
                  <a:ext uri="{0D108BD9-81ED-4DB2-BD59-A6C34878D82A}">
                    <a16:rowId xmlns:a16="http://schemas.microsoft.com/office/drawing/2014/main" val="14960311"/>
                  </a:ext>
                </a:extLst>
              </a:tr>
              <a:tr h="407578">
                <a:tc>
                  <a:txBody>
                    <a:bodyPr/>
                    <a:lstStyle/>
                    <a:p>
                      <a:endParaRPr lang="en-US" sz="1400" dirty="0"/>
                    </a:p>
                  </a:txBody>
                  <a:tcPr marT="45710" marB="45710" anchor="ctr"/>
                </a:tc>
                <a:tc>
                  <a:txBody>
                    <a:bodyPr/>
                    <a:lstStyle/>
                    <a:p>
                      <a:r>
                        <a:rPr lang="en-US" sz="1400" dirty="0"/>
                        <a:t>Lack of social support</a:t>
                      </a:r>
                    </a:p>
                  </a:txBody>
                  <a:tcPr marT="45710" marB="45710" anchor="ctr"/>
                </a:tc>
                <a:extLst>
                  <a:ext uri="{0D108BD9-81ED-4DB2-BD59-A6C34878D82A}">
                    <a16:rowId xmlns:a16="http://schemas.microsoft.com/office/drawing/2014/main" val="572460607"/>
                  </a:ext>
                </a:extLst>
              </a:tr>
              <a:tr h="518133">
                <a:tc>
                  <a:txBody>
                    <a:bodyPr/>
                    <a:lstStyle/>
                    <a:p>
                      <a:endParaRPr lang="en-US" sz="1400" dirty="0"/>
                    </a:p>
                  </a:txBody>
                  <a:tcPr marT="45710" marB="45710" anchor="ctr"/>
                </a:tc>
                <a:tc>
                  <a:txBody>
                    <a:bodyPr/>
                    <a:lstStyle/>
                    <a:p>
                      <a:r>
                        <a:rPr lang="en-US" sz="1400" dirty="0"/>
                        <a:t>Lack of active coping responses in dealing with the traumatic stressor</a:t>
                      </a:r>
                    </a:p>
                  </a:txBody>
                  <a:tcPr marT="45710" marB="45710" anchor="ctr"/>
                </a:tc>
                <a:extLst>
                  <a:ext uri="{0D108BD9-81ED-4DB2-BD59-A6C34878D82A}">
                    <a16:rowId xmlns:a16="http://schemas.microsoft.com/office/drawing/2014/main" val="137957480"/>
                  </a:ext>
                </a:extLst>
              </a:tr>
              <a:tr h="407578">
                <a:tc>
                  <a:txBody>
                    <a:bodyPr/>
                    <a:lstStyle/>
                    <a:p>
                      <a:endParaRPr lang="en-US" sz="1400" dirty="0"/>
                    </a:p>
                  </a:txBody>
                  <a:tcPr marT="45710" marB="45710" anchor="ctr"/>
                </a:tc>
                <a:tc>
                  <a:txBody>
                    <a:bodyPr/>
                    <a:lstStyle/>
                    <a:p>
                      <a:r>
                        <a:rPr lang="en-US" sz="1400" dirty="0"/>
                        <a:t>Feeling shame</a:t>
                      </a:r>
                    </a:p>
                  </a:txBody>
                  <a:tcPr marT="45710" marB="45710" anchor="ctr"/>
                </a:tc>
                <a:extLst>
                  <a:ext uri="{0D108BD9-81ED-4DB2-BD59-A6C34878D82A}">
                    <a16:rowId xmlns:a16="http://schemas.microsoft.com/office/drawing/2014/main" val="2090682001"/>
                  </a:ext>
                </a:extLst>
              </a:tr>
              <a:tr h="518133">
                <a:tc>
                  <a:txBody>
                    <a:bodyPr/>
                    <a:lstStyle/>
                    <a:p>
                      <a:endParaRPr lang="en-US" sz="1400" dirty="0"/>
                    </a:p>
                  </a:txBody>
                  <a:tcPr marT="45710" marB="45710" anchor="ctr"/>
                </a:tc>
                <a:tc>
                  <a:txBody>
                    <a:bodyPr/>
                    <a:lstStyle/>
                    <a:p>
                      <a:r>
                        <a:rPr lang="en-US" sz="1400" dirty="0"/>
                        <a:t>Detachment or dissociation shortly</a:t>
                      </a:r>
                      <a:r>
                        <a:rPr lang="en-US" sz="1400" baseline="0" dirty="0"/>
                        <a:t> following the trauma, or feeling numb </a:t>
                      </a:r>
                      <a:endParaRPr lang="en-US" sz="1400" dirty="0"/>
                    </a:p>
                  </a:txBody>
                  <a:tcPr marT="45710" marB="45710" anchor="ctr"/>
                </a:tc>
                <a:extLst>
                  <a:ext uri="{0D108BD9-81ED-4DB2-BD59-A6C34878D82A}">
                    <a16:rowId xmlns:a16="http://schemas.microsoft.com/office/drawing/2014/main" val="1837006818"/>
                  </a:ext>
                </a:extLst>
              </a:tr>
              <a:tr h="407578">
                <a:tc>
                  <a:txBody>
                    <a:bodyPr/>
                    <a:lstStyle/>
                    <a:p>
                      <a:endParaRPr lang="en-US" sz="1400" dirty="0"/>
                    </a:p>
                  </a:txBody>
                  <a:tcPr marT="45710" marB="45710" anchor="ctr"/>
                </a:tc>
                <a:tc>
                  <a:txBody>
                    <a:bodyPr/>
                    <a:lstStyle/>
                    <a:p>
                      <a:r>
                        <a:rPr lang="en-US" sz="1400" dirty="0"/>
                        <a:t>Prior</a:t>
                      </a:r>
                      <a:r>
                        <a:rPr lang="en-US" sz="1400" baseline="0" dirty="0"/>
                        <a:t> psychiatric history</a:t>
                      </a:r>
                      <a:endParaRPr lang="en-US" sz="1400" dirty="0"/>
                    </a:p>
                  </a:txBody>
                  <a:tcPr marT="45710" marB="45710" anchor="ctr"/>
                </a:tc>
                <a:extLst>
                  <a:ext uri="{0D108BD9-81ED-4DB2-BD59-A6C34878D82A}">
                    <a16:rowId xmlns:a16="http://schemas.microsoft.com/office/drawing/2014/main" val="4001581295"/>
                  </a:ext>
                </a:extLst>
              </a:tr>
            </a:tbl>
          </a:graphicData>
        </a:graphic>
      </p:graphicFrame>
      <p:sp>
        <p:nvSpPr>
          <p:cNvPr id="60419" name="Text Placeholder 2"/>
          <p:cNvSpPr txBox="1">
            <a:spLocks noGrp="1"/>
          </p:cNvSpPr>
          <p:nvPr>
            <p:ph type="body" idx="1"/>
          </p:nvPr>
        </p:nvSpPr>
        <p:spPr>
          <a:xfrm>
            <a:off x="457200" y="5715000"/>
            <a:ext cx="8229600" cy="609600"/>
          </a:xfrm>
        </p:spPr>
        <p:txBody>
          <a:bodyPr/>
          <a:lstStyle/>
          <a:p>
            <a:pPr algn="l">
              <a:spcBef>
                <a:spcPct val="0"/>
              </a:spcBef>
              <a:buFontTx/>
              <a:buNone/>
            </a:pPr>
            <a:r>
              <a:rPr lang="en-US" altLang="en-US" sz="1200" b="0" i="1" dirty="0">
                <a:solidFill>
                  <a:srgbClr val="000000"/>
                </a:solidFill>
                <a:latin typeface="Arial" panose="020B0604020202020204" pitchFamily="34" charset="0"/>
                <a:cs typeface="Arial" panose="020B0604020202020204" pitchFamily="34" charset="0"/>
                <a:sym typeface="Arial" panose="020B0604020202020204" pitchFamily="34" charset="0"/>
              </a:rPr>
              <a:t>Sources</a:t>
            </a:r>
            <a:r>
              <a:rPr lang="en-US" altLang="en-US" sz="1200" b="0" dirty="0">
                <a:solidFill>
                  <a:srgbClr val="000000"/>
                </a:solidFill>
                <a:latin typeface="Arial" panose="020B0604020202020204" pitchFamily="34" charset="0"/>
                <a:cs typeface="Arial" panose="020B0604020202020204" pitchFamily="34" charset="0"/>
                <a:sym typeface="Arial" panose="020B0604020202020204" pitchFamily="34" charset="0"/>
              </a:rPr>
              <a:t>: Afifi et al., 2010; Elwood et al., 2009; Goenjian et al., 2008; Koenen, Stellman, &amp; Stellman, 2003; North, Oliver, &amp; Pandya, 2012; Ozer et al., 2003; Xie et al., 2009.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txBox="1">
            <a:spLocks noGrp="1"/>
          </p:cNvSpPr>
          <p:nvPr>
            <p:ph type="title"/>
          </p:nvPr>
        </p:nvSpPr>
        <p:spPr>
          <a:xfrm>
            <a:off x="457200" y="287338"/>
            <a:ext cx="8229600" cy="1312862"/>
          </a:xfrm>
        </p:spPr>
        <p:txBody>
          <a:bodyPr>
            <a:normAutofit fontScale="90000"/>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Treatment Approaches: Cognitive Behavioral Therapy</a:t>
            </a:r>
          </a:p>
        </p:txBody>
      </p:sp>
      <p:sp>
        <p:nvSpPr>
          <p:cNvPr id="45059" name="Content Placeholder 2"/>
          <p:cNvSpPr txBox="1">
            <a:spLocks noGrp="1"/>
          </p:cNvSpPr>
          <p:nvPr>
            <p:ph type="body" idx="1"/>
          </p:nvPr>
        </p:nvSpPr>
        <p:spPr>
          <a:xfrm>
            <a:off x="457200" y="1600200"/>
            <a:ext cx="8229600" cy="4806950"/>
          </a:xfrm>
        </p:spPr>
        <p:txBody>
          <a:bodyPr/>
          <a:lstStyle/>
          <a:p>
            <a:pPr marL="255588"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Cognitive-behavioral therapy has produced impressive results in treating PTSD.</a:t>
            </a:r>
          </a:p>
          <a:p>
            <a:pPr marL="742506" lvl="1"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Repeated exposure to cues and emotions associated with the trauma, allowing extinction to occur. </a:t>
            </a:r>
          </a:p>
          <a:p>
            <a:pPr marL="742506" lvl="1" indent="-153988" eaLnBrk="1" hangingPunct="1">
              <a:buSzTx/>
              <a:buFontTx/>
              <a:buChar char="•"/>
              <a:defRPr/>
            </a:pPr>
            <a:r>
              <a:rPr lang="en-US" altLang="en-US" sz="2800" i="1"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Prolonged exposure </a:t>
            </a:r>
            <a:r>
              <a:rPr lang="en-US" altLang="en-US" sz="2800"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 An intense form of exposure in which a person reexperiences the traumatic event in imagination or in real life without seeking to escape from the anxiety.</a:t>
            </a:r>
          </a:p>
          <a:p>
            <a:pPr marL="742506" lvl="1" indent="-153988" eaLnBrk="1" hangingPunct="1">
              <a:buSzTx/>
              <a:buFontTx/>
              <a:buChar char="•"/>
              <a:defRPr/>
            </a:pPr>
            <a:endPar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a:p>
            <a:pPr marL="255588" indent="-153988" eaLnBrk="1" hangingPunct="1">
              <a:buSzTx/>
              <a:buFontTx/>
              <a:buNone/>
              <a:defRPr/>
            </a:pPr>
            <a:endPar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
        <p:nvSpPr>
          <p:cNvPr id="63492"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25562"/>
          </a:xfrm>
        </p:spPr>
        <p:txBody>
          <a:bodyPr>
            <a:normAutofit fontScale="90000"/>
          </a:bodyPr>
          <a:lstStyle/>
          <a:p>
            <a:pPr>
              <a:defRPr/>
            </a:pPr>
            <a:r>
              <a:rPr lang="en-US" altLang="en-US" dirty="0">
                <a:latin typeface="+mj-lt"/>
                <a:ea typeface="ＭＳ Ｐゴシック" panose="020B0600070205080204" pitchFamily="34" charset="-128"/>
                <a:cs typeface="Times New Roman" panose="02020603050405020304" pitchFamily="18" charset="0"/>
                <a:sym typeface="Times New Roman" panose="02020603050405020304" pitchFamily="18" charset="0"/>
              </a:rPr>
              <a:t>Additional Treatment Approaches</a:t>
            </a:r>
            <a:endParaRPr lang="en-US" dirty="0">
              <a:latin typeface="+mj-lt"/>
            </a:endParaRPr>
          </a:p>
        </p:txBody>
      </p:sp>
      <p:sp>
        <p:nvSpPr>
          <p:cNvPr id="65539" name="Text Placeholder 2"/>
          <p:cNvSpPr txBox="1">
            <a:spLocks noGrp="1"/>
          </p:cNvSpPr>
          <p:nvPr>
            <p:ph type="body" idx="1"/>
          </p:nvPr>
        </p:nvSpPr>
        <p:spPr>
          <a:xfrm>
            <a:off x="76200" y="2025650"/>
            <a:ext cx="4648200" cy="3886200"/>
          </a:xfrm>
        </p:spPr>
        <p:txBody>
          <a:bodyPr/>
          <a:lstStyle/>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Meditation and self-relaxation</a:t>
            </a:r>
          </a:p>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Stress and anger management</a:t>
            </a:r>
          </a:p>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Antidepressant drugs</a:t>
            </a:r>
          </a:p>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Eye movement desensitization and reprocessing (EMDR) –eye tracking of a visual target while holding images of the traumatic experience in mind.</a:t>
            </a:r>
          </a:p>
        </p:txBody>
      </p:sp>
      <p:pic>
        <p:nvPicPr>
          <p:cNvPr id="5" name="Picture 4" descr="A photo shows a forefinger held up in front of a person's face, with the person looking at the finger. " title="EMDR"/>
          <p:cNvPicPr>
            <a:picLocks noChangeAspect="1"/>
          </p:cNvPicPr>
          <p:nvPr/>
        </p:nvPicPr>
        <p:blipFill>
          <a:blip r:embed="rId2"/>
          <a:stretch>
            <a:fillRect/>
          </a:stretch>
        </p:blipFill>
        <p:spPr>
          <a:xfrm>
            <a:off x="4940300" y="2057400"/>
            <a:ext cx="3440113" cy="2286000"/>
          </a:xfrm>
          <a:prstGeom prst="rect">
            <a:avLst/>
          </a:prstGeom>
        </p:spPr>
      </p:pic>
      <p:sp>
        <p:nvSpPr>
          <p:cNvPr id="4" name="Text Placeholder 3"/>
          <p:cNvSpPr>
            <a:spLocks noGrp="1"/>
          </p:cNvSpPr>
          <p:nvPr>
            <p:ph type="body" idx="2"/>
          </p:nvPr>
        </p:nvSpPr>
        <p:spPr>
          <a:xfrm>
            <a:off x="4756150" y="4343400"/>
            <a:ext cx="3810000" cy="1447800"/>
          </a:xfrm>
        </p:spPr>
        <p:txBody>
          <a:bodyPr/>
          <a:lstStyle/>
          <a:p>
            <a:pPr marL="101600" indent="0">
              <a:buFont typeface="Arial"/>
              <a:buNone/>
              <a:defRPr/>
            </a:pPr>
            <a:r>
              <a:rPr lang="en-US" sz="1400" b="1" dirty="0"/>
              <a:t>EMDR. </a:t>
            </a:r>
            <a:r>
              <a:rPr lang="en-US" sz="1400" dirty="0"/>
              <a:t>A relatively new and controversial treatment for PTSD, EMDR involves the client holding an image of the traumatic experience in mind while moving his or her eyes to follow a sweeping motion of the therapist’s finger.</a:t>
            </a:r>
          </a:p>
          <a:p>
            <a:pPr>
              <a:defRPr/>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txBox="1">
            <a:spLocks noGrp="1"/>
          </p:cNvSpPr>
          <p:nvPr>
            <p:ph type="title"/>
          </p:nvPr>
        </p:nvSpPr>
        <p:spPr>
          <a:xfrm>
            <a:off x="457200" y="241300"/>
            <a:ext cx="8229600" cy="1312863"/>
          </a:xfrm>
        </p:spPr>
        <p:txBody>
          <a:bodyPr>
            <a:normAutofit fontScale="90000"/>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Stress and the Endocrine System</a:t>
            </a:r>
          </a:p>
        </p:txBody>
      </p:sp>
      <p:sp>
        <p:nvSpPr>
          <p:cNvPr id="15363" name="Content Placeholder 5"/>
          <p:cNvSpPr txBox="1">
            <a:spLocks noGrp="1"/>
          </p:cNvSpPr>
          <p:nvPr>
            <p:ph type="body" idx="1"/>
          </p:nvPr>
        </p:nvSpPr>
        <p:spPr>
          <a:xfrm>
            <a:off x="441325" y="1758950"/>
            <a:ext cx="8229600" cy="4525963"/>
          </a:xfrm>
        </p:spPr>
        <p:txBody>
          <a:bodyPr/>
          <a:lstStyle/>
          <a:p>
            <a:pPr marL="255588" indent="-153988" eaLnBrk="1" hangingPunct="1">
              <a:buSzTx/>
              <a:buFontTx/>
              <a:buChar char="•"/>
              <a:defRPr/>
            </a:pPr>
            <a:r>
              <a:rPr lang="en-US" altLang="en-US" sz="2400" b="1"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Endocrine system </a:t>
            </a:r>
            <a:r>
              <a:rPr lang="en-US" altLang="en-US" sz="2400"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 The system of ductless glands that secrete hormones directly into the bloodstream.</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Several endocrine glands are involved in the </a:t>
            </a:r>
            <a:r>
              <a:rPr lang="en-US" altLang="ja-JP"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response to stress.</a:t>
            </a:r>
          </a:p>
          <a:p>
            <a:pPr lvl="1" eaLnBrk="1" hangingPunct="1">
              <a:buSzTx/>
              <a:buFont typeface="Arial" panose="020B0604020202020204" pitchFamily="34" charset="0"/>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Hypothalamus</a:t>
            </a:r>
          </a:p>
          <a:p>
            <a:pPr lvl="1" eaLnBrk="1" hangingPunct="1">
              <a:buSzTx/>
              <a:buFont typeface="Arial" panose="020B0604020202020204" pitchFamily="34" charset="0"/>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Pituitary</a:t>
            </a:r>
          </a:p>
          <a:p>
            <a:pPr lvl="1" eaLnBrk="1" hangingPunct="1">
              <a:buSzTx/>
              <a:buFont typeface="Arial" panose="020B0604020202020204" pitchFamily="34" charset="0"/>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Adrenal gland</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Stress hormones produced by adrenal glands help body prepare for impending threat or stressor.</a:t>
            </a:r>
          </a:p>
        </p:txBody>
      </p:sp>
      <p:sp>
        <p:nvSpPr>
          <p:cNvPr id="19460"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652F-3C15-2043-B5A5-C8CD824915EB}"/>
              </a:ext>
            </a:extLst>
          </p:cNvPr>
          <p:cNvSpPr>
            <a:spLocks noGrp="1"/>
          </p:cNvSpPr>
          <p:nvPr>
            <p:ph type="title"/>
          </p:nvPr>
        </p:nvSpPr>
        <p:spPr/>
        <p:txBody>
          <a:bodyPr/>
          <a:lstStyle/>
          <a:p>
            <a:r>
              <a:rPr lang="en-US" dirty="0">
                <a:solidFill>
                  <a:schemeClr val="tx1"/>
                </a:solidFill>
              </a:rPr>
              <a:t>Endocrine System</a:t>
            </a:r>
          </a:p>
        </p:txBody>
      </p:sp>
      <p:sp>
        <p:nvSpPr>
          <p:cNvPr id="3" name="Text Placeholder 2">
            <a:extLst>
              <a:ext uri="{FF2B5EF4-FFF2-40B4-BE49-F238E27FC236}">
                <a16:creationId xmlns:a16="http://schemas.microsoft.com/office/drawing/2014/main" id="{9BB1FF88-AAC2-E145-8D38-9D8C7A203996}"/>
              </a:ext>
            </a:extLst>
          </p:cNvPr>
          <p:cNvSpPr>
            <a:spLocks noGrp="1"/>
          </p:cNvSpPr>
          <p:nvPr>
            <p:ph type="body" idx="1"/>
          </p:nvPr>
        </p:nvSpPr>
        <p:spPr/>
        <p:txBody>
          <a:bodyPr/>
          <a:lstStyle/>
          <a:p>
            <a:pPr marL="101600" indent="0">
              <a:buNone/>
            </a:pPr>
            <a:r>
              <a:rPr lang="en-US" dirty="0"/>
              <a:t>The endocrine system is the body’s system of glands that release hormones into the bloodstream.</a:t>
            </a:r>
          </a:p>
          <a:p>
            <a:pPr marL="101600" indent="0">
              <a:buNone/>
            </a:pPr>
            <a:r>
              <a:rPr lang="en-US" dirty="0"/>
              <a:t>Several endocrine glands are involved in the body’s response to stress.</a:t>
            </a:r>
          </a:p>
          <a:p>
            <a:pPr marL="101600" indent="0">
              <a:buNone/>
            </a:pPr>
            <a:r>
              <a:rPr lang="en-US" dirty="0"/>
              <a:t>First the hypothalamus releases a hormone that stimulates the the pituitary gland to secrete ACTH (adrenocorticotrophic hormone)</a:t>
            </a:r>
          </a:p>
          <a:p>
            <a:pPr marL="101600" indent="0">
              <a:buNone/>
            </a:pPr>
            <a:r>
              <a:rPr lang="en-US" dirty="0"/>
              <a:t>ACTH then stimulates the adrenal glands located above the kidneys.</a:t>
            </a:r>
          </a:p>
          <a:p>
            <a:pPr marL="101600" indent="0">
              <a:buNone/>
            </a:pPr>
            <a:r>
              <a:rPr lang="en-US" dirty="0"/>
              <a:t>Now a group of hormones called cortical steroids (cortisone and cortisol) are secreted.</a:t>
            </a:r>
          </a:p>
          <a:p>
            <a:pPr marL="101600" indent="0">
              <a:buNone/>
            </a:pPr>
            <a:r>
              <a:rPr lang="en-US" dirty="0"/>
              <a:t>These hormones boost resistance to stress and foster muscle development and forces the liver to release sugar which gives you a boost of energy to deal with a stressor.</a:t>
            </a:r>
          </a:p>
        </p:txBody>
      </p:sp>
    </p:spTree>
    <p:extLst>
      <p:ext uri="{BB962C8B-B14F-4D97-AF65-F5344CB8AC3E}">
        <p14:creationId xmlns:p14="http://schemas.microsoft.com/office/powerpoint/2010/main" val="2487733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40B1D-1ECE-FB43-A4EB-AC4A8E50EB78}"/>
              </a:ext>
            </a:extLst>
          </p:cNvPr>
          <p:cNvSpPr>
            <a:spLocks noGrp="1"/>
          </p:cNvSpPr>
          <p:nvPr>
            <p:ph type="title"/>
          </p:nvPr>
        </p:nvSpPr>
        <p:spPr/>
        <p:txBody>
          <a:bodyPr/>
          <a:lstStyle/>
          <a:p>
            <a:r>
              <a:rPr lang="en-US" dirty="0">
                <a:solidFill>
                  <a:schemeClr val="tx1"/>
                </a:solidFill>
              </a:rPr>
              <a:t>Autonomic Nervous System</a:t>
            </a:r>
          </a:p>
        </p:txBody>
      </p:sp>
      <p:sp>
        <p:nvSpPr>
          <p:cNvPr id="3" name="Text Placeholder 2">
            <a:extLst>
              <a:ext uri="{FF2B5EF4-FFF2-40B4-BE49-F238E27FC236}">
                <a16:creationId xmlns:a16="http://schemas.microsoft.com/office/drawing/2014/main" id="{C709E49D-5B9D-7040-B433-5FA3DC83BD22}"/>
              </a:ext>
            </a:extLst>
          </p:cNvPr>
          <p:cNvSpPr>
            <a:spLocks noGrp="1"/>
          </p:cNvSpPr>
          <p:nvPr>
            <p:ph type="body" idx="1"/>
          </p:nvPr>
        </p:nvSpPr>
        <p:spPr/>
        <p:txBody>
          <a:bodyPr/>
          <a:lstStyle/>
          <a:p>
            <a:r>
              <a:rPr lang="en-US" dirty="0"/>
              <a:t>The sympathetic and parasympathetic system are part of the ANS</a:t>
            </a:r>
          </a:p>
          <a:p>
            <a:r>
              <a:rPr lang="en-US" dirty="0"/>
              <a:t>The sympathetic system stimulates the adrenal glands to release a mixture of epinephrine (adrenalin) and norepinephrine (noradrenaline) </a:t>
            </a:r>
          </a:p>
          <a:p>
            <a:r>
              <a:rPr lang="en-US" dirty="0"/>
              <a:t>Epinephrine and Norepinephrine mobilize the body to deal with the stressor by raising your heart rate and having the liver release stored glucose (sugar) </a:t>
            </a:r>
          </a:p>
          <a:p>
            <a:r>
              <a:rPr lang="en-US" dirty="0"/>
              <a:t>However – if the stress endures the body regularly pumps out stress hormones and mobilizes other systems which depletes the body’s systems and impairs health.</a:t>
            </a:r>
          </a:p>
          <a:p>
            <a:r>
              <a:rPr lang="en-US" dirty="0"/>
              <a:t>If you have a low white blood cell count you will compromise your immune system.</a:t>
            </a:r>
          </a:p>
          <a:p>
            <a:r>
              <a:rPr lang="en-US" dirty="0"/>
              <a:t>White blood cells are called leukocytes.</a:t>
            </a:r>
          </a:p>
          <a:p>
            <a:r>
              <a:rPr lang="en-US" dirty="0"/>
              <a:t>Leukocytes systematically kill pathogens like bacteria, viruses</a:t>
            </a:r>
          </a:p>
          <a:p>
            <a:r>
              <a:rPr lang="en-US" dirty="0"/>
              <a:t>Some leukocytes produce antigens which are proteins that that lock onto an antigen and destroying it.</a:t>
            </a:r>
          </a:p>
        </p:txBody>
      </p:sp>
    </p:spTree>
    <p:extLst>
      <p:ext uri="{BB962C8B-B14F-4D97-AF65-F5344CB8AC3E}">
        <p14:creationId xmlns:p14="http://schemas.microsoft.com/office/powerpoint/2010/main" val="4142383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4A6E-A13D-3D4C-B9AE-901D33011ACF}"/>
              </a:ext>
            </a:extLst>
          </p:cNvPr>
          <p:cNvSpPr>
            <a:spLocks noGrp="1"/>
          </p:cNvSpPr>
          <p:nvPr>
            <p:ph type="title"/>
          </p:nvPr>
        </p:nvSpPr>
        <p:spPr>
          <a:xfrm>
            <a:off x="457200" y="215371"/>
            <a:ext cx="8229600" cy="927629"/>
          </a:xfrm>
        </p:spPr>
        <p:txBody>
          <a:bodyPr/>
          <a:lstStyle/>
          <a:p>
            <a:r>
              <a:rPr lang="en-US" dirty="0">
                <a:solidFill>
                  <a:schemeClr val="tx1"/>
                </a:solidFill>
              </a:rPr>
              <a:t>Immune System</a:t>
            </a:r>
          </a:p>
        </p:txBody>
      </p:sp>
      <p:sp>
        <p:nvSpPr>
          <p:cNvPr id="3" name="Text Placeholder 2">
            <a:extLst>
              <a:ext uri="{FF2B5EF4-FFF2-40B4-BE49-F238E27FC236}">
                <a16:creationId xmlns:a16="http://schemas.microsoft.com/office/drawing/2014/main" id="{EC8EBA49-F1F9-F141-931E-8DDC5A3E7DF6}"/>
              </a:ext>
            </a:extLst>
          </p:cNvPr>
          <p:cNvSpPr>
            <a:spLocks noGrp="1"/>
          </p:cNvSpPr>
          <p:nvPr>
            <p:ph type="body" idx="1"/>
          </p:nvPr>
        </p:nvSpPr>
        <p:spPr>
          <a:xfrm>
            <a:off x="228600" y="1371600"/>
            <a:ext cx="8686800" cy="4754563"/>
          </a:xfrm>
        </p:spPr>
        <p:txBody>
          <a:bodyPr/>
          <a:lstStyle/>
          <a:p>
            <a:pPr marL="101600" indent="0">
              <a:buNone/>
            </a:pPr>
            <a:endParaRPr lang="en-US" dirty="0"/>
          </a:p>
          <a:p>
            <a:pPr marL="101600" indent="0">
              <a:buNone/>
            </a:pPr>
            <a:r>
              <a:rPr lang="en-US" dirty="0"/>
              <a:t>The immune system regulates the body’s inflammatory response to infection or injury.</a:t>
            </a:r>
          </a:p>
          <a:p>
            <a:pPr marL="101600" indent="0">
              <a:buNone/>
            </a:pPr>
            <a:r>
              <a:rPr lang="en-US" dirty="0"/>
              <a:t>Under stress, the immune system becomes less capable of toning down the inflammatory response which could lead to persistent inflammation which may contribute to physical disorders such as:</a:t>
            </a:r>
          </a:p>
          <a:p>
            <a:pPr marL="444500" indent="-342900">
              <a:buFont typeface="+mj-lt"/>
              <a:buAutoNum type="arabicParenR"/>
            </a:pPr>
            <a:r>
              <a:rPr lang="en-US" dirty="0"/>
              <a:t>Cardiovascular Disease</a:t>
            </a:r>
          </a:p>
          <a:p>
            <a:pPr marL="444500" indent="-342900">
              <a:buFont typeface="+mj-lt"/>
              <a:buAutoNum type="arabicParenR"/>
            </a:pPr>
            <a:r>
              <a:rPr lang="en-US" dirty="0"/>
              <a:t>Asthma</a:t>
            </a:r>
          </a:p>
          <a:p>
            <a:pPr marL="444500" indent="-342900">
              <a:buFont typeface="+mj-lt"/>
              <a:buAutoNum type="arabicParenR"/>
            </a:pPr>
            <a:r>
              <a:rPr lang="en-US" dirty="0"/>
              <a:t>Arthritis</a:t>
            </a:r>
          </a:p>
          <a:p>
            <a:pPr marL="444500" indent="-342900">
              <a:buFont typeface="+mj-lt"/>
              <a:buAutoNum type="arabicParenR"/>
            </a:pPr>
            <a:endParaRPr lang="en-US" dirty="0"/>
          </a:p>
          <a:p>
            <a:pPr marL="101600" indent="0" algn="ctr">
              <a:buNone/>
            </a:pPr>
            <a:r>
              <a:rPr lang="en-US" dirty="0"/>
              <a:t>Reminder: all of this research is correlational and not causal.</a:t>
            </a:r>
          </a:p>
        </p:txBody>
      </p:sp>
    </p:spTree>
    <p:extLst>
      <p:ext uri="{BB962C8B-B14F-4D97-AF65-F5344CB8AC3E}">
        <p14:creationId xmlns:p14="http://schemas.microsoft.com/office/powerpoint/2010/main" val="3588861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txBox="1">
            <a:spLocks noGrp="1"/>
          </p:cNvSpPr>
          <p:nvPr>
            <p:ph type="title"/>
          </p:nvPr>
        </p:nvSpPr>
        <p:spPr>
          <a:xfrm>
            <a:off x="457200" y="215900"/>
            <a:ext cx="8229600" cy="1096963"/>
          </a:xfrm>
        </p:spPr>
        <p:txBody>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Stress and the Immune System</a:t>
            </a:r>
          </a:p>
        </p:txBody>
      </p:sp>
      <p:sp>
        <p:nvSpPr>
          <p:cNvPr id="27650" name="Content Placeholder 2"/>
          <p:cNvSpPr>
            <a:spLocks noGrp="1"/>
          </p:cNvSpPr>
          <p:nvPr>
            <p:ph type="body" idx="1"/>
          </p:nvPr>
        </p:nvSpPr>
        <p:spPr/>
        <p:txBody>
          <a:bodyPr>
            <a:normAutofit/>
          </a:bodyPr>
          <a:lstStyle/>
          <a:p>
            <a:pPr marL="101600" indent="0" eaLnBrk="1" fontAlgn="auto" hangingPunct="1">
              <a:spcAft>
                <a:spcPts val="0"/>
              </a:spcAft>
              <a:buFont typeface="Arial"/>
              <a:buNone/>
              <a:defRPr/>
            </a:pPr>
            <a:r>
              <a:rPr lang="en-US" altLang="en-US" sz="2800" b="1" dirty="0">
                <a:ea typeface="ＭＳ Ｐゴシック" pitchFamily="34" charset="-128"/>
                <a:cs typeface="Times New Roman" pitchFamily="18" charset="0"/>
              </a:rPr>
              <a:t>Immune system </a:t>
            </a:r>
            <a:r>
              <a:rPr lang="en-US" altLang="en-US" sz="2800" dirty="0">
                <a:ea typeface="ＭＳ Ｐゴシック" pitchFamily="34" charset="-128"/>
                <a:cs typeface="Times New Roman" pitchFamily="18" charset="0"/>
              </a:rPr>
              <a:t>– The body</a:t>
            </a:r>
            <a:r>
              <a:rPr lang="ja-JP" altLang="en-US" sz="2800" dirty="0">
                <a:ea typeface="ＭＳ Ｐゴシック" pitchFamily="34" charset="-128"/>
                <a:cs typeface="Times New Roman" pitchFamily="18" charset="0"/>
              </a:rPr>
              <a:t>’</a:t>
            </a:r>
            <a:r>
              <a:rPr lang="en-US" altLang="ja-JP" sz="2800" dirty="0">
                <a:ea typeface="ＭＳ Ｐゴシック" pitchFamily="34" charset="-128"/>
                <a:cs typeface="Times New Roman" pitchFamily="18" charset="0"/>
              </a:rPr>
              <a:t>s system of defense against disease.</a:t>
            </a:r>
          </a:p>
          <a:p>
            <a:pPr eaLnBrk="1" fontAlgn="auto" hangingPunct="1">
              <a:spcAft>
                <a:spcPts val="0"/>
              </a:spcAft>
              <a:defRPr/>
            </a:pPr>
            <a:r>
              <a:rPr lang="en-US" altLang="en-US" sz="2800" dirty="0">
                <a:latin typeface="+mn-lt"/>
                <a:ea typeface="ＭＳ Ｐゴシック" pitchFamily="34" charset="-128"/>
                <a:cs typeface="Times New Roman" pitchFamily="18" charset="0"/>
              </a:rPr>
              <a:t>Psychological stressors can dampen the response of the immune system. </a:t>
            </a:r>
          </a:p>
          <a:p>
            <a:pPr eaLnBrk="1" fontAlgn="auto" hangingPunct="1">
              <a:spcAft>
                <a:spcPts val="0"/>
              </a:spcAft>
              <a:defRPr/>
            </a:pPr>
            <a:r>
              <a:rPr lang="en-US" altLang="en-US" sz="2800" dirty="0">
                <a:latin typeface="+mn-lt"/>
                <a:ea typeface="ＭＳ Ｐゴシック" pitchFamily="34" charset="-128"/>
                <a:cs typeface="Times New Roman" pitchFamily="18" charset="0"/>
              </a:rPr>
              <a:t>Under stress, the immune system is less capable of toning down the inflammatory response, leading to persistent inflammation and health issues.</a:t>
            </a:r>
          </a:p>
        </p:txBody>
      </p:sp>
      <p:sp>
        <p:nvSpPr>
          <p:cNvPr id="22532"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txBox="1">
            <a:spLocks noGrp="1"/>
          </p:cNvSpPr>
          <p:nvPr>
            <p:ph type="title"/>
          </p:nvPr>
        </p:nvSpPr>
        <p:spPr>
          <a:xfrm>
            <a:off x="457200" y="215900"/>
            <a:ext cx="8229600" cy="1096963"/>
          </a:xfrm>
        </p:spPr>
        <p:txBody>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Terrorism-Related Trauma</a:t>
            </a:r>
          </a:p>
        </p:txBody>
      </p:sp>
      <p:sp>
        <p:nvSpPr>
          <p:cNvPr id="19459" name="Content Placeholder 2"/>
          <p:cNvSpPr txBox="1">
            <a:spLocks noGrp="1"/>
          </p:cNvSpPr>
          <p:nvPr>
            <p:ph type="body" idx="1"/>
          </p:nvPr>
        </p:nvSpPr>
        <p:spPr>
          <a:xfrm>
            <a:off x="457200" y="1479550"/>
            <a:ext cx="8229600" cy="4525963"/>
          </a:xfrm>
        </p:spPr>
        <p:txBody>
          <a:bodyPr/>
          <a:lstStyle/>
          <a:p>
            <a:pPr marL="255588"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September 11, 2001 terrorist attacks on America changed our sense of security. </a:t>
            </a:r>
          </a:p>
          <a:p>
            <a:pPr marL="742506" lvl="1"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Terrorism is a constant threat to our sense of security.</a:t>
            </a:r>
          </a:p>
          <a:p>
            <a:pPr marL="742506" lvl="1"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Survivors may experience prolonged maladaptive stressful reactions.</a:t>
            </a:r>
          </a:p>
          <a:p>
            <a:pPr marL="742506" lvl="1"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Individual differences in response to traumatic stress. </a:t>
            </a:r>
          </a:p>
          <a:p>
            <a:pPr marL="1142556" lvl="2"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Resiliency and positive emotions important.</a:t>
            </a:r>
          </a:p>
          <a:p>
            <a:pPr marL="988568" lvl="2" indent="0" eaLnBrk="1" hangingPunct="1">
              <a:buSzTx/>
              <a:buFont typeface="Noto Sans Symbols"/>
              <a:buNone/>
              <a:defRPr/>
            </a:pPr>
            <a:endPar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
        <p:nvSpPr>
          <p:cNvPr id="26628"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txBox="1">
            <a:spLocks noGrp="1"/>
          </p:cNvSpPr>
          <p:nvPr>
            <p:ph type="title"/>
          </p:nvPr>
        </p:nvSpPr>
        <p:spPr>
          <a:xfrm>
            <a:off x="457200" y="215900"/>
            <a:ext cx="8229600" cy="1096963"/>
          </a:xfrm>
        </p:spPr>
        <p:txBody>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Adjustment Disorders</a:t>
            </a:r>
          </a:p>
        </p:txBody>
      </p:sp>
      <p:sp>
        <p:nvSpPr>
          <p:cNvPr id="35843" name="Subtitle 4"/>
          <p:cNvSpPr txBox="1">
            <a:spLocks noGrp="1"/>
          </p:cNvSpPr>
          <p:nvPr>
            <p:ph type="body" idx="1"/>
          </p:nvPr>
        </p:nvSpPr>
        <p:spPr/>
        <p:txBody>
          <a:bodyPr/>
          <a:lstStyle/>
          <a:p>
            <a:pPr marL="101600" indent="0" eaLnBrk="1" hangingPunct="1">
              <a:buSzTx/>
              <a:buFont typeface="Arial"/>
              <a:buNone/>
              <a:defRPr/>
            </a:pPr>
            <a:r>
              <a:rPr lang="en-US" altLang="en-US" sz="2400" b="1"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Adjustment disorder </a:t>
            </a: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 A maladaptive reaction to an identified stressor that develops within 3 months of the onset of the stressor.</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The maladaptive reaction is characterized by significant impairment in social, occupational, or other important area of functioning, or by states of emotional distress that exceed those normally induced by the stressor.</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Estimates indicate that between 5% and 20% of people seeking outpatient mental health care present with an adjustment disorder.</a:t>
            </a:r>
          </a:p>
          <a:p>
            <a:pPr marL="255588" indent="-153988" eaLnBrk="1" hangingPunct="1">
              <a:buSzTx/>
              <a:buFontTx/>
              <a:buNone/>
              <a:defRPr/>
            </a:pPr>
            <a:endPar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
        <p:nvSpPr>
          <p:cNvPr id="48132"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pPr>
              <a:defRPr/>
            </a:pPr>
            <a:r>
              <a:rPr lang="en-US" dirty="0">
                <a:latin typeface="+mj-lt"/>
              </a:rPr>
              <a:t>Types of Adjustment Disorders</a:t>
            </a:r>
          </a:p>
        </p:txBody>
      </p:sp>
      <p:graphicFrame>
        <p:nvGraphicFramePr>
          <p:cNvPr id="5" name="Table 4" descr="The table lists the chief features of six types of adjustment disorders.&#10;The table lists the following:&#10;• Adjustment disorder with depressed mood: Sadness, crying, and feelings of hopelessness.&#10;• Adjustment disorder with anxiety: Worrying, nervousness, and jitters (or in children, fear of separation from primary attachment figures).&#10;• Adjustment disorder with mixed anxiety and depressed mood: A combination of anxiety and depression.&#10;• Adjustment disorder with disturbance of conduct: Violation of the rights of others or violation of social norms appropriate for one’s age; sample behaviors include vandalism, truancy, fighting, reckless driving, and defaulting on legal obligations (e.g., stopping alimony payments).&#10;• Adjustment disorder with mixed disturbance of emotion and conduct:  Both emotional disturbance, such as depression or anxiety, and conduct disturbance (as described previously).&#10;• Adjustment disorder unspecified: A residual category that applies to people not classifiable in one of the other subtypes.&#10;Source: Based on the DSM-5 (American Psychiatric Association, 2013)." title="Table 4.2 Specific Types of Adjustment Disorders"/>
          <p:cNvGraphicFramePr>
            <a:graphicFrameLocks noGrp="1"/>
          </p:cNvGraphicFramePr>
          <p:nvPr>
            <p:extLst>
              <p:ext uri="{D42A27DB-BD31-4B8C-83A1-F6EECF244321}">
                <p14:modId xmlns:p14="http://schemas.microsoft.com/office/powerpoint/2010/main" val="3059105118"/>
              </p:ext>
            </p:extLst>
          </p:nvPr>
        </p:nvGraphicFramePr>
        <p:xfrm>
          <a:off x="495300" y="1143000"/>
          <a:ext cx="8153400" cy="4629153"/>
        </p:xfrm>
        <a:graphic>
          <a:graphicData uri="http://schemas.openxmlformats.org/drawingml/2006/table">
            <a:tbl>
              <a:tblPr firstRow="1" bandRow="1">
                <a:tableStyleId>{F5AB1C69-6EDB-4FF4-983F-18BD219EF322}</a:tableStyleId>
              </a:tblPr>
              <a:tblGrid>
                <a:gridCol w="3028406">
                  <a:extLst>
                    <a:ext uri="{9D8B030D-6E8A-4147-A177-3AD203B41FA5}">
                      <a16:colId xmlns:a16="http://schemas.microsoft.com/office/drawing/2014/main" val="1858895618"/>
                    </a:ext>
                  </a:extLst>
                </a:gridCol>
                <a:gridCol w="5124994">
                  <a:extLst>
                    <a:ext uri="{9D8B030D-6E8A-4147-A177-3AD203B41FA5}">
                      <a16:colId xmlns:a16="http://schemas.microsoft.com/office/drawing/2014/main" val="633018433"/>
                    </a:ext>
                  </a:extLst>
                </a:gridCol>
              </a:tblGrid>
              <a:tr h="549269">
                <a:tc gridSpan="2">
                  <a:txBody>
                    <a:bodyPr/>
                    <a:lstStyle/>
                    <a:p>
                      <a:r>
                        <a:rPr lang="en-US" sz="2000" dirty="0"/>
                        <a:t>Table 4.2</a:t>
                      </a:r>
                      <a:r>
                        <a:rPr lang="en-US" sz="2000" baseline="0" dirty="0"/>
                        <a:t> Specific Types of Adjustment Disorders</a:t>
                      </a:r>
                      <a:endParaRPr lang="en-US" sz="2000" dirty="0"/>
                    </a:p>
                  </a:txBody>
                  <a:tcPr/>
                </a:tc>
                <a:tc hMerge="1">
                  <a:txBody>
                    <a:bodyPr/>
                    <a:lstStyle/>
                    <a:p>
                      <a:endParaRPr lang="en-US" dirty="0"/>
                    </a:p>
                  </a:txBody>
                  <a:tcPr/>
                </a:tc>
                <a:extLst>
                  <a:ext uri="{0D108BD9-81ED-4DB2-BD59-A6C34878D82A}">
                    <a16:rowId xmlns:a16="http://schemas.microsoft.com/office/drawing/2014/main" val="1757231099"/>
                  </a:ext>
                </a:extLst>
              </a:tr>
              <a:tr h="419768">
                <a:tc>
                  <a:txBody>
                    <a:bodyPr/>
                    <a:lstStyle/>
                    <a:p>
                      <a:r>
                        <a:rPr lang="en-US" sz="1600" b="1" dirty="0"/>
                        <a:t>Disorder</a:t>
                      </a:r>
                    </a:p>
                  </a:txBody>
                  <a:tcPr/>
                </a:tc>
                <a:tc>
                  <a:txBody>
                    <a:bodyPr/>
                    <a:lstStyle/>
                    <a:p>
                      <a:r>
                        <a:rPr lang="en-US" sz="1600" b="1" dirty="0"/>
                        <a:t>Chief Features</a:t>
                      </a:r>
                    </a:p>
                  </a:txBody>
                  <a:tcPr/>
                </a:tc>
                <a:extLst>
                  <a:ext uri="{0D108BD9-81ED-4DB2-BD59-A6C34878D82A}">
                    <a16:rowId xmlns:a16="http://schemas.microsoft.com/office/drawing/2014/main" val="169175409"/>
                  </a:ext>
                </a:extLst>
              </a:tr>
              <a:tr h="549269">
                <a:tc>
                  <a:txBody>
                    <a:bodyPr/>
                    <a:lstStyle/>
                    <a:p>
                      <a:r>
                        <a:rPr lang="en-US" sz="1400" b="0" i="0" u="none" strike="noStrike" cap="none" dirty="0">
                          <a:solidFill>
                            <a:schemeClr val="dk1"/>
                          </a:solidFill>
                          <a:effectLst/>
                          <a:latin typeface="+mn-lt"/>
                          <a:ea typeface="+mn-ea"/>
                          <a:cs typeface="+mn-cs"/>
                          <a:sym typeface="Arial"/>
                        </a:rPr>
                        <a:t>Adjustment disorder with depressed mood</a:t>
                      </a:r>
                      <a:endParaRPr lang="en-US" sz="1400" dirty="0"/>
                    </a:p>
                  </a:txBody>
                  <a:tcPr/>
                </a:tc>
                <a:tc>
                  <a:txBody>
                    <a:bodyPr/>
                    <a:lstStyle/>
                    <a:p>
                      <a:r>
                        <a:rPr lang="en-US" sz="1400" b="0" i="0" u="none" strike="noStrike" cap="none" dirty="0">
                          <a:solidFill>
                            <a:schemeClr val="dk1"/>
                          </a:solidFill>
                          <a:effectLst/>
                          <a:latin typeface="+mn-lt"/>
                          <a:ea typeface="+mn-ea"/>
                          <a:cs typeface="+mn-cs"/>
                          <a:sym typeface="Arial"/>
                        </a:rPr>
                        <a:t>Sadness, crying, and feelings of hopelessness</a:t>
                      </a:r>
                      <a:endParaRPr lang="en-US" sz="1400" dirty="0"/>
                    </a:p>
                  </a:txBody>
                  <a:tcPr/>
                </a:tc>
                <a:extLst>
                  <a:ext uri="{0D108BD9-81ED-4DB2-BD59-A6C34878D82A}">
                    <a16:rowId xmlns:a16="http://schemas.microsoft.com/office/drawing/2014/main" val="3813441252"/>
                  </a:ext>
                </a:extLst>
              </a:tr>
              <a:tr h="518160">
                <a:tc>
                  <a:txBody>
                    <a:bodyPr/>
                    <a:lstStyle/>
                    <a:p>
                      <a:r>
                        <a:rPr lang="en-US" sz="1400" b="0" i="0" u="none" strike="noStrike" cap="none" dirty="0">
                          <a:solidFill>
                            <a:schemeClr val="dk1"/>
                          </a:solidFill>
                          <a:effectLst/>
                          <a:latin typeface="+mn-lt"/>
                          <a:ea typeface="+mn-ea"/>
                          <a:cs typeface="+mn-cs"/>
                          <a:sym typeface="Arial"/>
                        </a:rPr>
                        <a:t>Adjustment disorder with anxiety</a:t>
                      </a:r>
                      <a:endParaRPr lang="en-US" sz="1400" dirty="0"/>
                    </a:p>
                  </a:txBody>
                  <a:tcPr/>
                </a:tc>
                <a:tc>
                  <a:txBody>
                    <a:bodyPr/>
                    <a:lstStyle/>
                    <a:p>
                      <a:r>
                        <a:rPr lang="en-US" sz="1400" b="0" i="0" u="none" strike="noStrike" cap="none" dirty="0">
                          <a:solidFill>
                            <a:schemeClr val="dk1"/>
                          </a:solidFill>
                          <a:effectLst/>
                          <a:latin typeface="+mn-lt"/>
                          <a:ea typeface="+mn-ea"/>
                          <a:cs typeface="+mn-cs"/>
                          <a:sym typeface="Arial"/>
                        </a:rPr>
                        <a:t>Worrying, nervousness, and jitters (or in children, fear of separation from primary attachment figures).</a:t>
                      </a:r>
                      <a:endParaRPr lang="en-US" sz="1400" dirty="0"/>
                    </a:p>
                  </a:txBody>
                  <a:tcPr/>
                </a:tc>
                <a:extLst>
                  <a:ext uri="{0D108BD9-81ED-4DB2-BD59-A6C34878D82A}">
                    <a16:rowId xmlns:a16="http://schemas.microsoft.com/office/drawing/2014/main" val="562685161"/>
                  </a:ext>
                </a:extLst>
              </a:tr>
              <a:tr h="549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dk1"/>
                          </a:solidFill>
                          <a:effectLst/>
                          <a:latin typeface="+mn-lt"/>
                          <a:ea typeface="+mn-ea"/>
                          <a:cs typeface="+mn-cs"/>
                          <a:sym typeface="Arial"/>
                        </a:rPr>
                        <a:t>Adjustment disorder with mixed anxiety and depressed mood</a:t>
                      </a:r>
                    </a:p>
                  </a:txBody>
                  <a:tcPr/>
                </a:tc>
                <a:tc>
                  <a:txBody>
                    <a:bodyPr/>
                    <a:lstStyle/>
                    <a:p>
                      <a:r>
                        <a:rPr lang="en-US" sz="1400" b="0" i="0" u="none" strike="noStrike" cap="none" dirty="0">
                          <a:solidFill>
                            <a:schemeClr val="dk1"/>
                          </a:solidFill>
                          <a:effectLst/>
                          <a:latin typeface="+mn-lt"/>
                          <a:ea typeface="+mn-ea"/>
                          <a:cs typeface="+mn-cs"/>
                          <a:sym typeface="Arial"/>
                        </a:rPr>
                        <a:t>A combination of anxiety and depression.</a:t>
                      </a:r>
                      <a:endParaRPr lang="en-US" sz="1400" dirty="0"/>
                    </a:p>
                  </a:txBody>
                  <a:tcPr/>
                </a:tc>
                <a:extLst>
                  <a:ext uri="{0D108BD9-81ED-4DB2-BD59-A6C34878D82A}">
                    <a16:rowId xmlns:a16="http://schemas.microsoft.com/office/drawing/2014/main" val="2379809266"/>
                  </a:ext>
                </a:extLst>
              </a:tr>
              <a:tr h="944879">
                <a:tc>
                  <a:txBody>
                    <a:bodyPr/>
                    <a:lstStyle/>
                    <a:p>
                      <a:r>
                        <a:rPr lang="en-US" sz="1400" b="0" i="0" u="none" strike="noStrike" cap="none" dirty="0">
                          <a:solidFill>
                            <a:schemeClr val="dk1"/>
                          </a:solidFill>
                          <a:effectLst/>
                          <a:latin typeface="+mn-lt"/>
                          <a:ea typeface="+mn-ea"/>
                          <a:cs typeface="+mn-cs"/>
                          <a:sym typeface="Arial"/>
                        </a:rPr>
                        <a:t>Adjustment disorder with disturbance of conduct</a:t>
                      </a:r>
                      <a:endParaRPr lang="en-US" sz="1400" dirty="0"/>
                    </a:p>
                  </a:txBody>
                  <a:tcPr/>
                </a:tc>
                <a:tc>
                  <a:txBody>
                    <a:bodyPr/>
                    <a:lstStyle/>
                    <a:p>
                      <a:r>
                        <a:rPr lang="en-US" sz="1400" b="0" i="0" u="none" strike="noStrike" cap="none" dirty="0">
                          <a:solidFill>
                            <a:schemeClr val="dk1"/>
                          </a:solidFill>
                          <a:effectLst/>
                          <a:latin typeface="+mn-lt"/>
                          <a:ea typeface="+mn-ea"/>
                          <a:cs typeface="+mn-cs"/>
                          <a:sym typeface="Arial"/>
                        </a:rPr>
                        <a:t>Violation of the rights of others or violation of social norms appropriate for one’s age; sample behaviors include vandalism, truancy, fighting, reckless driving, and defaulting on legal obligations (e.g., stopping alimony payments).</a:t>
                      </a:r>
                    </a:p>
                  </a:txBody>
                  <a:tcPr/>
                </a:tc>
                <a:extLst>
                  <a:ext uri="{0D108BD9-81ED-4DB2-BD59-A6C34878D82A}">
                    <a16:rowId xmlns:a16="http://schemas.microsoft.com/office/drawing/2014/main" val="1241800884"/>
                  </a:ext>
                </a:extLst>
              </a:tr>
              <a:tr h="549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dk1"/>
                          </a:solidFill>
                          <a:effectLst/>
                          <a:latin typeface="+mn-lt"/>
                          <a:ea typeface="+mn-ea"/>
                          <a:cs typeface="+mn-cs"/>
                          <a:sym typeface="Arial"/>
                        </a:rPr>
                        <a:t>Adjustment disorder with mixed disturbance of emotion and conduct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dk1"/>
                          </a:solidFill>
                          <a:effectLst/>
                          <a:latin typeface="+mn-lt"/>
                          <a:ea typeface="+mn-ea"/>
                          <a:cs typeface="+mn-cs"/>
                          <a:sym typeface="Arial"/>
                        </a:rPr>
                        <a:t>Both emotional disturbance, such as depression or anxiety, and conduct disturbance (as described previously).</a:t>
                      </a:r>
                    </a:p>
                  </a:txBody>
                  <a:tcPr/>
                </a:tc>
                <a:extLst>
                  <a:ext uri="{0D108BD9-81ED-4DB2-BD59-A6C34878D82A}">
                    <a16:rowId xmlns:a16="http://schemas.microsoft.com/office/drawing/2014/main" val="2474190754"/>
                  </a:ext>
                </a:extLst>
              </a:tr>
              <a:tr h="549269">
                <a:tc>
                  <a:txBody>
                    <a:bodyPr/>
                    <a:lstStyle/>
                    <a:p>
                      <a:r>
                        <a:rPr lang="en-US" sz="1400" b="0" i="0" u="none" strike="noStrike" cap="none" dirty="0">
                          <a:solidFill>
                            <a:schemeClr val="dk1"/>
                          </a:solidFill>
                          <a:effectLst/>
                          <a:latin typeface="+mn-lt"/>
                          <a:ea typeface="+mn-ea"/>
                          <a:cs typeface="+mn-cs"/>
                          <a:sym typeface="Arial"/>
                        </a:rPr>
                        <a:t>Adjustment disorder unspecified</a:t>
                      </a:r>
                      <a:endParaRPr lang="en-US" sz="1400" dirty="0"/>
                    </a:p>
                  </a:txBody>
                  <a:tcPr/>
                </a:tc>
                <a:tc>
                  <a:txBody>
                    <a:bodyPr/>
                    <a:lstStyle/>
                    <a:p>
                      <a:r>
                        <a:rPr lang="en-US" sz="1400" b="0" i="0" u="none" strike="noStrike" cap="none" dirty="0">
                          <a:solidFill>
                            <a:schemeClr val="dk1"/>
                          </a:solidFill>
                          <a:effectLst/>
                          <a:latin typeface="+mn-lt"/>
                          <a:ea typeface="+mn-ea"/>
                          <a:cs typeface="+mn-cs"/>
                          <a:sym typeface="Arial"/>
                        </a:rPr>
                        <a:t>A residual category that applies to people not classifiable in one of the other subtypes.</a:t>
                      </a:r>
                      <a:endParaRPr lang="en-US" sz="1400" dirty="0"/>
                    </a:p>
                  </a:txBody>
                  <a:tcPr/>
                </a:tc>
                <a:extLst>
                  <a:ext uri="{0D108BD9-81ED-4DB2-BD59-A6C34878D82A}">
                    <a16:rowId xmlns:a16="http://schemas.microsoft.com/office/drawing/2014/main" val="517718921"/>
                  </a:ext>
                </a:extLst>
              </a:tr>
            </a:tbl>
          </a:graphicData>
        </a:graphic>
      </p:graphicFrame>
      <p:sp>
        <p:nvSpPr>
          <p:cNvPr id="50179" name="Text Placeholder 2"/>
          <p:cNvSpPr txBox="1">
            <a:spLocks noGrp="1"/>
          </p:cNvSpPr>
          <p:nvPr>
            <p:ph type="body" idx="1"/>
          </p:nvPr>
        </p:nvSpPr>
        <p:spPr>
          <a:xfrm>
            <a:off x="457200" y="6019800"/>
            <a:ext cx="8229600" cy="417513"/>
          </a:xfrm>
        </p:spPr>
        <p:txBody>
          <a:bodyPr/>
          <a:lstStyle/>
          <a:p>
            <a:pPr algn="l">
              <a:spcBef>
                <a:spcPct val="0"/>
              </a:spcBef>
              <a:buFontTx/>
              <a:buNone/>
            </a:pPr>
            <a:r>
              <a:rPr lang="en-US" altLang="en-US" sz="1400" b="0" i="1" dirty="0">
                <a:solidFill>
                  <a:srgbClr val="000000"/>
                </a:solidFill>
                <a:latin typeface="Arial" panose="020B0604020202020204" pitchFamily="34" charset="0"/>
                <a:cs typeface="Arial" panose="020B0604020202020204" pitchFamily="34" charset="0"/>
                <a:sym typeface="Arial" panose="020B0604020202020204" pitchFamily="34" charset="0"/>
              </a:rPr>
              <a:t>Source</a:t>
            </a:r>
            <a:r>
              <a:rPr lang="en-US" altLang="en-US" sz="1400" b="0" dirty="0">
                <a:solidFill>
                  <a:srgbClr val="000000"/>
                </a:solidFill>
                <a:latin typeface="Arial" panose="020B0604020202020204" pitchFamily="34" charset="0"/>
                <a:cs typeface="Arial" panose="020B0604020202020204" pitchFamily="34" charset="0"/>
                <a:sym typeface="Arial" panose="020B0604020202020204" pitchFamily="34" charset="0"/>
              </a:rPr>
              <a:t>: Based on the </a:t>
            </a:r>
            <a:r>
              <a:rPr lang="en-US" altLang="en-US" sz="1400" b="0" i="1" dirty="0">
                <a:solidFill>
                  <a:srgbClr val="000000"/>
                </a:solidFill>
                <a:latin typeface="Arial" panose="020B0604020202020204" pitchFamily="34" charset="0"/>
                <a:cs typeface="Arial" panose="020B0604020202020204" pitchFamily="34" charset="0"/>
                <a:sym typeface="Arial" panose="020B0604020202020204" pitchFamily="34" charset="0"/>
              </a:rPr>
              <a:t>DSM-5 </a:t>
            </a:r>
            <a:r>
              <a:rPr lang="en-US" altLang="en-US" sz="1400" b="0" dirty="0">
                <a:solidFill>
                  <a:srgbClr val="000000"/>
                </a:solidFill>
                <a:latin typeface="Arial" panose="020B0604020202020204" pitchFamily="34" charset="0"/>
                <a:cs typeface="Arial" panose="020B0604020202020204" pitchFamily="34" charset="0"/>
                <a:sym typeface="Arial" panose="020B0604020202020204" pitchFamily="34" charset="0"/>
              </a:rPr>
              <a:t>(American Psychiatric Association, 2013).</a:t>
            </a:r>
          </a:p>
        </p:txBody>
      </p:sp>
    </p:spTree>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1521</TotalTime>
  <Words>1818</Words>
  <Application>Microsoft Macintosh PowerPoint</Application>
  <PresentationFormat>On-screen Show (4:3)</PresentationFormat>
  <Paragraphs>170</Paragraphs>
  <Slides>18</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Noto Sans Symbols</vt:lpstr>
      <vt:lpstr>Arial</vt:lpstr>
      <vt:lpstr>Avenir Book</vt:lpstr>
      <vt:lpstr>Calibri</vt:lpstr>
      <vt:lpstr>Times New Roman</vt:lpstr>
      <vt:lpstr>Verdana</vt:lpstr>
      <vt:lpstr>508 Lecture</vt:lpstr>
      <vt:lpstr>Stress Related Disorders</vt:lpstr>
      <vt:lpstr>Stress and the Endocrine System</vt:lpstr>
      <vt:lpstr>Endocrine System</vt:lpstr>
      <vt:lpstr>Autonomic Nervous System</vt:lpstr>
      <vt:lpstr>Immune System</vt:lpstr>
      <vt:lpstr>Stress and the Immune System</vt:lpstr>
      <vt:lpstr>Terrorism-Related Trauma</vt:lpstr>
      <vt:lpstr>Adjustment Disorders</vt:lpstr>
      <vt:lpstr>Types of Adjustment Disorders</vt:lpstr>
      <vt:lpstr>Traumatic Stress Disorders</vt:lpstr>
      <vt:lpstr>Traumatic Stress Disorders: Overview</vt:lpstr>
      <vt:lpstr>Traumatic Stress Disorders: Common Features</vt:lpstr>
      <vt:lpstr>Acute Stress Disorder</vt:lpstr>
      <vt:lpstr>Acute Stress Disorder: Symptoms</vt:lpstr>
      <vt:lpstr>Posttraumatic Stress Disorder</vt:lpstr>
      <vt:lpstr>Factors Predictive of Posttraumatic Stress Disorder</vt:lpstr>
      <vt:lpstr>Treatment Approaches: Cognitive Behavioral Therapy</vt:lpstr>
      <vt:lpstr>Additional Treatment Approaches</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uczecca</dc:creator>
  <cp:lastModifiedBy>Microsoft Office User</cp:lastModifiedBy>
  <cp:revision>125</cp:revision>
  <dcterms:created xsi:type="dcterms:W3CDTF">2011-09-13T01:43:51Z</dcterms:created>
  <dcterms:modified xsi:type="dcterms:W3CDTF">2019-10-23T05:42:33Z</dcterms:modified>
</cp:coreProperties>
</file>