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1" r:id="rId1"/>
  </p:sldMasterIdLst>
  <p:sldIdLst>
    <p:sldId id="256" r:id="rId2"/>
    <p:sldId id="264" r:id="rId3"/>
    <p:sldId id="265" r:id="rId4"/>
    <p:sldId id="269" r:id="rId5"/>
    <p:sldId id="270" r:id="rId6"/>
    <p:sldId id="271" r:id="rId7"/>
    <p:sldId id="274" r:id="rId8"/>
    <p:sldId id="275" r:id="rId9"/>
    <p:sldId id="258" r:id="rId10"/>
    <p:sldId id="259" r:id="rId11"/>
    <p:sldId id="272" r:id="rId12"/>
    <p:sldId id="273" r:id="rId13"/>
    <p:sldId id="266" r:id="rId14"/>
    <p:sldId id="260" r:id="rId15"/>
    <p:sldId id="267" r:id="rId16"/>
    <p:sldId id="262" r:id="rId17"/>
    <p:sldId id="268" r:id="rId18"/>
    <p:sldId id="26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p:restoredTop sz="94663"/>
  </p:normalViewPr>
  <p:slideViewPr>
    <p:cSldViewPr snapToGrid="0" snapToObjects="1">
      <p:cViewPr varScale="1">
        <p:scale>
          <a:sx n="117" d="100"/>
          <a:sy n="117" d="100"/>
        </p:scale>
        <p:origin x="132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March 10,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F28FB93-0A08-4E7D-8E63-9EFA29F1E093}" type="slidenum">
              <a:rPr lang="en-US" smtClean="0"/>
              <a:pPr/>
              <a:t>‹#›</a:t>
            </a:fld>
            <a:endParaRPr lang="en-US"/>
          </a:p>
        </p:txBody>
      </p:sp>
    </p:spTree>
    <p:extLst>
      <p:ext uri="{BB962C8B-B14F-4D97-AF65-F5344CB8AC3E}">
        <p14:creationId xmlns:p14="http://schemas.microsoft.com/office/powerpoint/2010/main" val="3116845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143906553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CFEC368-1D7A-4F81-ABF6-AE0E36BAF64C}"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2953793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8557627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CFEC368-1D7A-4F81-ABF6-AE0E36BAF64C}"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117661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79948337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147973694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52991976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258571170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March 10,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3829383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237615895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8" name="Footer Placeholder 7"/>
          <p:cNvSpPr>
            <a:spLocks noGrp="1"/>
          </p:cNvSpPr>
          <p:nvPr>
            <p:ph type="ftr" sz="quarter" idx="11"/>
          </p:nvPr>
        </p:nvSpPr>
        <p:spPr/>
        <p:txBody>
          <a:bodyPr/>
          <a:lstStyle/>
          <a:p>
            <a:pPr algn="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247281283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CD4847-11EF-4466-A8AD-85CDB7B49118}" type="datetime2">
              <a:rPr lang="en-US" smtClean="0"/>
              <a:t>Tuesday, March 10, 2020</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328161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March 10, 2020</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921216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CB818-7379-467D-8E76-EF9D9074A26C}" type="datetime2">
              <a:rPr lang="en-US" smtClean="0"/>
              <a:t>Tuesday, March 10, 2020</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242931318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March 10,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777961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80CB818-7379-467D-8E76-EF9D9074A26C}" type="datetime2">
              <a:rPr lang="en-US" smtClean="0"/>
              <a:t>Tuesday, March 10, 2020</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798753326"/>
      </p:ext>
    </p:extLst>
  </p:cSld>
  <p:clrMap bg1="lt1" tx1="dk1" bg2="lt2" tx2="dk2" accent1="accent1" accent2="accent2" accent3="accent3" accent4="accent4" accent5="accent5" accent6="accent6" hlink="hlink" folHlink="folHlink"/>
  <p:sldLayoutIdLst>
    <p:sldLayoutId id="2147484332" r:id="rId1"/>
    <p:sldLayoutId id="2147484333" r:id="rId2"/>
    <p:sldLayoutId id="2147484334" r:id="rId3"/>
    <p:sldLayoutId id="2147484335" r:id="rId4"/>
    <p:sldLayoutId id="2147484336" r:id="rId5"/>
    <p:sldLayoutId id="2147484337" r:id="rId6"/>
    <p:sldLayoutId id="2147484338" r:id="rId7"/>
    <p:sldLayoutId id="2147484339" r:id="rId8"/>
    <p:sldLayoutId id="2147484340" r:id="rId9"/>
    <p:sldLayoutId id="2147484341" r:id="rId10"/>
    <p:sldLayoutId id="2147484342" r:id="rId11"/>
    <p:sldLayoutId id="2147484343" r:id="rId12"/>
    <p:sldLayoutId id="2147484344" r:id="rId13"/>
    <p:sldLayoutId id="2147484345" r:id="rId14"/>
    <p:sldLayoutId id="2147484346" r:id="rId15"/>
    <p:sldLayoutId id="2147484347" r:id="rId16"/>
  </p:sldLayoutIdLst>
  <p:hf sldNum="0"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91886"/>
            <a:ext cx="9192605" cy="6579600"/>
          </a:xfrm>
        </p:spPr>
        <p:txBody>
          <a:bodyPr>
            <a:normAutofit fontScale="85000" lnSpcReduction="10000"/>
          </a:bodyPr>
          <a:lstStyle/>
          <a:p>
            <a:pPr algn="ctr"/>
            <a:endParaRPr lang="en-US" sz="2900" dirty="0">
              <a:solidFill>
                <a:srgbClr val="FF0000"/>
              </a:solidFill>
            </a:endParaRPr>
          </a:p>
          <a:p>
            <a:pPr algn="ctr"/>
            <a:r>
              <a:rPr lang="en-US" sz="3100" dirty="0">
                <a:solidFill>
                  <a:srgbClr val="FF0000"/>
                </a:solidFill>
              </a:rPr>
              <a:t>What are Personality Disorders?</a:t>
            </a:r>
          </a:p>
          <a:p>
            <a:pPr algn="just"/>
            <a:endParaRPr lang="en-US" dirty="0"/>
          </a:p>
          <a:p>
            <a:pPr marL="342900" indent="-342900" algn="just">
              <a:buFont typeface="Wingdings" charset="2"/>
              <a:buChar char="§"/>
            </a:pPr>
            <a:endParaRPr lang="en-US" dirty="0"/>
          </a:p>
          <a:p>
            <a:pPr marL="342900" indent="-342900" algn="just">
              <a:buFont typeface="Wingdings" charset="2"/>
              <a:buChar char="§"/>
            </a:pPr>
            <a:r>
              <a:rPr lang="en-US" dirty="0"/>
              <a:t>An individual’s personality is influenced by experiences, environment (surroundings, life situations) and inherited characteristics (genetic) </a:t>
            </a:r>
          </a:p>
          <a:p>
            <a:pPr marL="342900" indent="-342900" algn="just">
              <a:buFont typeface="Wingdings" charset="2"/>
              <a:buChar char="§"/>
            </a:pPr>
            <a:endParaRPr lang="en-US" dirty="0"/>
          </a:p>
          <a:p>
            <a:pPr marL="342900" indent="-342900" algn="just">
              <a:buFont typeface="Wingdings" charset="2"/>
              <a:buChar char="§"/>
            </a:pPr>
            <a:r>
              <a:rPr lang="en-US" dirty="0"/>
              <a:t>A personality disorder is a way of thinking, feeling and behaving that deviates from the expectations of the culture, causes distress or problems functioning, and lasts over time.</a:t>
            </a:r>
          </a:p>
          <a:p>
            <a:pPr marL="342900" indent="-342900" algn="just">
              <a:buFont typeface="Wingdings" charset="2"/>
              <a:buChar char="§"/>
            </a:pPr>
            <a:endParaRPr lang="en-US" dirty="0"/>
          </a:p>
          <a:p>
            <a:pPr marL="342900" indent="-342900" algn="just">
              <a:buFont typeface="Wingdings" charset="2"/>
              <a:buChar char="§"/>
            </a:pPr>
            <a:r>
              <a:rPr lang="en-US" dirty="0"/>
              <a:t>It is an enduring pattern of behavior and inner experiences that deviates significantly from the individual’s cultural standards, is rigidly pervasive, has an onset in adolescence or early adulthood, is stable through time, leads to unhappiness and impairment.</a:t>
            </a:r>
          </a:p>
          <a:p>
            <a:pPr marL="342900" indent="-342900" algn="just">
              <a:buFont typeface="Wingdings" charset="2"/>
              <a:buChar char="§"/>
            </a:pPr>
            <a:endParaRPr lang="en-US" dirty="0"/>
          </a:p>
          <a:p>
            <a:pPr lvl="1" algn="just"/>
            <a:r>
              <a:rPr lang="en-US" dirty="0"/>
              <a:t>		It manifests in at least two of the following four areas:</a:t>
            </a:r>
          </a:p>
          <a:p>
            <a:pPr marL="342900" indent="-342900" algn="just">
              <a:buFont typeface="Wingdings" charset="2"/>
              <a:buChar char="§"/>
            </a:pPr>
            <a:endParaRPr lang="en-US" dirty="0"/>
          </a:p>
          <a:p>
            <a:pPr marL="342900" indent="-342900" algn="just">
              <a:buFont typeface="Wingdings" charset="2"/>
              <a:buChar char="§"/>
            </a:pPr>
            <a:r>
              <a:rPr lang="en-US" dirty="0"/>
              <a:t> 		  Cognition: ways of interpreting and perceiving self and other</a:t>
            </a:r>
          </a:p>
          <a:p>
            <a:pPr marL="342900" indent="-342900" algn="just">
              <a:buFont typeface="Wingdings" charset="2"/>
              <a:buChar char="§"/>
            </a:pPr>
            <a:r>
              <a:rPr lang="en-US" dirty="0"/>
              <a:t>             Affectivity: ways of responding emotionally; intensity, lability</a:t>
            </a:r>
          </a:p>
          <a:p>
            <a:pPr marL="342900" indent="-342900" algn="just">
              <a:buFont typeface="Wingdings" charset="2"/>
              <a:buChar char="§"/>
            </a:pPr>
            <a:r>
              <a:rPr lang="en-US" dirty="0"/>
              <a:t>             Interpersonal functioning: ways of relating to others</a:t>
            </a:r>
          </a:p>
          <a:p>
            <a:pPr marL="342900" indent="-342900" algn="just">
              <a:buFont typeface="Wingdings" charset="2"/>
              <a:buChar char="§"/>
            </a:pPr>
            <a:r>
              <a:rPr lang="en-US" dirty="0"/>
              <a:t>            Impulse control: ways of controlling one’s behavior</a:t>
            </a:r>
          </a:p>
          <a:p>
            <a:pPr marL="342900" indent="-342900" algn="l">
              <a:buFont typeface="Wingdings" charset="2"/>
              <a:buChar char="§"/>
            </a:pPr>
            <a:endParaRPr lang="en-US" dirty="0"/>
          </a:p>
          <a:p>
            <a:endParaRPr lang="en-US" dirty="0"/>
          </a:p>
        </p:txBody>
      </p:sp>
    </p:spTree>
    <p:extLst>
      <p:ext uri="{BB962C8B-B14F-4D97-AF65-F5344CB8AC3E}">
        <p14:creationId xmlns:p14="http://schemas.microsoft.com/office/powerpoint/2010/main" val="212064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77" y="546875"/>
            <a:ext cx="8810849" cy="6085725"/>
          </a:xfrm>
        </p:spPr>
        <p:txBody>
          <a:bodyPr>
            <a:normAutofit fontScale="70000" lnSpcReduction="20000"/>
          </a:bodyPr>
          <a:lstStyle/>
          <a:p>
            <a:pPr marL="0" indent="0" algn="ctr">
              <a:buNone/>
            </a:pPr>
            <a:r>
              <a:rPr lang="en-US" sz="3600" dirty="0">
                <a:solidFill>
                  <a:srgbClr val="D2533C"/>
                </a:solidFill>
              </a:rPr>
              <a:t>Cluster B: dramatic, emotional or erratic behavior</a:t>
            </a:r>
          </a:p>
          <a:p>
            <a:pPr marL="0" indent="0" algn="just">
              <a:buNone/>
            </a:pPr>
            <a:endParaRPr lang="en-US" sz="3600" dirty="0">
              <a:solidFill>
                <a:srgbClr val="D2533C"/>
              </a:solidFill>
            </a:endParaRPr>
          </a:p>
          <a:p>
            <a:pPr marL="0" indent="0" algn="just">
              <a:buNone/>
            </a:pPr>
            <a:endParaRPr lang="en-US" dirty="0">
              <a:solidFill>
                <a:srgbClr val="D2533C"/>
              </a:solidFill>
            </a:endParaRPr>
          </a:p>
          <a:p>
            <a:pPr algn="just"/>
            <a:r>
              <a:rPr lang="en-US" sz="3200" dirty="0">
                <a:solidFill>
                  <a:srgbClr val="D2533C"/>
                </a:solidFill>
              </a:rPr>
              <a:t>Antisocial personality disorder</a:t>
            </a:r>
            <a:r>
              <a:rPr lang="en-US" sz="3200" dirty="0"/>
              <a:t>: a pervasive pattern of disregarding or violating the rights of others. A person with antisocial personality disorder may not conform to social norms, may repeatedly lie or deceive others, or may act impulsively; doesn’t conform to social norms; manipulates others; impulsive; lacks remorse; aggressive</a:t>
            </a:r>
          </a:p>
          <a:p>
            <a:pPr marL="0" indent="0" algn="just">
              <a:buNone/>
            </a:pPr>
            <a:endParaRPr lang="en-US" sz="3200" dirty="0"/>
          </a:p>
          <a:p>
            <a:pPr algn="just"/>
            <a:r>
              <a:rPr lang="en-US" sz="3200" dirty="0">
                <a:solidFill>
                  <a:srgbClr val="D2533C"/>
                </a:solidFill>
              </a:rPr>
              <a:t>Borderline personality disorder</a:t>
            </a:r>
            <a:r>
              <a:rPr lang="en-US" sz="3200" dirty="0"/>
              <a:t>: a pervasive pattern of instability in personal relationships, emotional response, self-image and impulsivity. A person with borderline personality disorder may go to great lengths to avoid abandonment (real or perceived), have recurrent suicidal behavior, display inappropriate intense anger or have chronic feelings of emptiness; identity disturbance; chronic feelings of emptiness; inappropriate anger; impulsive and self-injurious</a:t>
            </a:r>
          </a:p>
          <a:p>
            <a:pPr marL="0" indent="0" algn="just">
              <a:buNone/>
            </a:pPr>
            <a:endParaRPr lang="en-US" sz="3200" dirty="0"/>
          </a:p>
        </p:txBody>
      </p:sp>
    </p:spTree>
    <p:extLst>
      <p:ext uri="{BB962C8B-B14F-4D97-AF65-F5344CB8AC3E}">
        <p14:creationId xmlns:p14="http://schemas.microsoft.com/office/powerpoint/2010/main" val="1653463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B9F859-6308-CE43-BDF0-40BF9F5DC120}"/>
              </a:ext>
            </a:extLst>
          </p:cNvPr>
          <p:cNvSpPr>
            <a:spLocks noGrp="1"/>
          </p:cNvSpPr>
          <p:nvPr>
            <p:ph idx="1"/>
          </p:nvPr>
        </p:nvSpPr>
        <p:spPr>
          <a:xfrm>
            <a:off x="1382486" y="315686"/>
            <a:ext cx="7456714" cy="6400800"/>
          </a:xfrm>
        </p:spPr>
        <p:txBody>
          <a:bodyPr>
            <a:normAutofit fontScale="77500" lnSpcReduction="20000"/>
          </a:bodyPr>
          <a:lstStyle/>
          <a:p>
            <a:pPr marL="0" indent="0" algn="ctr">
              <a:buNone/>
            </a:pPr>
            <a:r>
              <a:rPr lang="en-US" dirty="0"/>
              <a:t>  </a:t>
            </a:r>
            <a:r>
              <a:rPr lang="en-US" b="1" dirty="0"/>
              <a:t>Key Features of Antisocial Personality Disorder</a:t>
            </a:r>
          </a:p>
          <a:p>
            <a:pPr marL="0" indent="0">
              <a:buNone/>
            </a:pPr>
            <a:endParaRPr lang="en-US" dirty="0"/>
          </a:p>
          <a:p>
            <a:pPr marL="0" indent="0">
              <a:buNone/>
            </a:pPr>
            <a:r>
              <a:rPr lang="en-US" b="1" dirty="0"/>
              <a:t>Failure to adhere to social rules, social norms, or legal codes</a:t>
            </a:r>
          </a:p>
          <a:p>
            <a:pPr marL="0" indent="0">
              <a:buNone/>
            </a:pPr>
            <a:r>
              <a:rPr lang="en-US" dirty="0"/>
              <a:t>Engaging in criminal behavior that may result in arrest, such as destruction of property, engaging in unlawful occupations, stealing, or harassing others</a:t>
            </a:r>
          </a:p>
          <a:p>
            <a:pPr marL="0" indent="0">
              <a:buNone/>
            </a:pPr>
            <a:r>
              <a:rPr lang="en-US" b="1" dirty="0"/>
              <a:t>Aggressive or hostile behavior</a:t>
            </a:r>
          </a:p>
          <a:p>
            <a:pPr marL="0" indent="0">
              <a:buNone/>
            </a:pPr>
            <a:r>
              <a:rPr lang="en-US" dirty="0"/>
              <a:t>Repeatedly getting into physical confrontations and fights with others or assaulting others, even one’s own children or spouse</a:t>
            </a:r>
          </a:p>
          <a:p>
            <a:pPr marL="0" indent="0">
              <a:buNone/>
            </a:pPr>
            <a:r>
              <a:rPr lang="en-US" b="1" dirty="0"/>
              <a:t>Lack of responsible behavior</a:t>
            </a:r>
          </a:p>
          <a:p>
            <a:pPr marL="0" indent="0">
              <a:buNone/>
            </a:pPr>
            <a:r>
              <a:rPr lang="en-US" dirty="0"/>
              <a:t>Failure to maintain regular employment due to chronic absences or lateness or failure to seek gainful employment when it is available; failure to honor financial obligations, such as failing to meet child support responsibilities or defaulting on debts; failure to establish or maintain a stable monogamous relationship</a:t>
            </a:r>
          </a:p>
          <a:p>
            <a:pPr marL="0" indent="0">
              <a:buNone/>
            </a:pPr>
            <a:r>
              <a:rPr lang="en-US" b="1" dirty="0"/>
              <a:t>Impulsive behavior</a:t>
            </a:r>
          </a:p>
          <a:p>
            <a:pPr marL="0" indent="0">
              <a:buNone/>
            </a:pPr>
            <a:r>
              <a:rPr lang="en-US" dirty="0"/>
              <a:t>Acting on impulse and failing to plan ahead or consider consequences; traveling around without any clear employment opportunities or goals</a:t>
            </a:r>
          </a:p>
          <a:p>
            <a:pPr marL="0" indent="0">
              <a:buNone/>
            </a:pPr>
            <a:r>
              <a:rPr lang="en-US" b="1" dirty="0"/>
              <a:t>Lack of truthfulness</a:t>
            </a:r>
          </a:p>
          <a:p>
            <a:pPr marL="0" indent="0">
              <a:buNone/>
            </a:pPr>
            <a:r>
              <a:rPr lang="en-US" dirty="0"/>
              <a:t>Repeatedly lying, conning others, or using aliases for personal gain or pleasure</a:t>
            </a:r>
          </a:p>
          <a:p>
            <a:pPr marL="0" indent="0">
              <a:buNone/>
            </a:pPr>
            <a:r>
              <a:rPr lang="en-US" b="1" dirty="0"/>
              <a:t>Reckless behavior</a:t>
            </a:r>
          </a:p>
          <a:p>
            <a:pPr marL="0" indent="0">
              <a:buNone/>
            </a:pPr>
            <a:r>
              <a:rPr lang="en-US" dirty="0"/>
              <a:t>Taking undue risks to one’s safety or the safety of others, such as by driving at unsafe speeds or driving while intoxicated</a:t>
            </a:r>
          </a:p>
          <a:p>
            <a:pPr marL="0" indent="0">
              <a:buNone/>
            </a:pPr>
            <a:r>
              <a:rPr lang="en-US" b="1" dirty="0"/>
              <a:t>Lack of remorse for misdeeds</a:t>
            </a:r>
          </a:p>
          <a:p>
            <a:pPr marL="0" indent="0">
              <a:buNone/>
            </a:pPr>
            <a:r>
              <a:rPr lang="en-US" dirty="0"/>
              <a:t>Lack of concern or remorse for the harm done to others by one’s behavior, or rationalizing harm to others</a:t>
            </a:r>
          </a:p>
          <a:p>
            <a:pPr marL="0" indent="0">
              <a:buNone/>
            </a:pPr>
            <a:endParaRPr lang="en-US" dirty="0"/>
          </a:p>
        </p:txBody>
      </p:sp>
    </p:spTree>
    <p:extLst>
      <p:ext uri="{BB962C8B-B14F-4D97-AF65-F5344CB8AC3E}">
        <p14:creationId xmlns:p14="http://schemas.microsoft.com/office/powerpoint/2010/main" val="1399152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649B0F-BE90-3943-AA72-9B5B06C22974}"/>
              </a:ext>
            </a:extLst>
          </p:cNvPr>
          <p:cNvSpPr>
            <a:spLocks noGrp="1"/>
          </p:cNvSpPr>
          <p:nvPr>
            <p:ph idx="1"/>
          </p:nvPr>
        </p:nvSpPr>
        <p:spPr>
          <a:xfrm>
            <a:off x="1382487" y="206828"/>
            <a:ext cx="7489370" cy="6651171"/>
          </a:xfrm>
        </p:spPr>
        <p:txBody>
          <a:bodyPr/>
          <a:lstStyle/>
          <a:p>
            <a:pPr marL="101600" indent="0">
              <a:buNone/>
              <a:defRPr/>
            </a:pPr>
            <a:r>
              <a:rPr lang="en-US" altLang="en-US" dirty="0">
                <a:ea typeface="ＭＳ Ｐゴシック" pitchFamily="34" charset="-128"/>
                <a:cs typeface="Times New Roman" pitchFamily="18" charset="0"/>
              </a:rPr>
              <a:t>Antisocial personality disorder associated with an increased risk of criminality, however:</a:t>
            </a:r>
          </a:p>
          <a:p>
            <a:pPr>
              <a:defRPr/>
            </a:pPr>
            <a:r>
              <a:rPr lang="en-US" altLang="en-US" dirty="0">
                <a:ea typeface="ＭＳ Ｐゴシック" pitchFamily="34" charset="-128"/>
                <a:cs typeface="Times New Roman" pitchFamily="18" charset="0"/>
              </a:rPr>
              <a:t>Not all criminals have antisocial personalities</a:t>
            </a:r>
          </a:p>
          <a:p>
            <a:pPr>
              <a:defRPr/>
            </a:pPr>
            <a:r>
              <a:rPr lang="en-US" altLang="en-US" dirty="0">
                <a:ea typeface="ＭＳ Ｐゴシック" pitchFamily="34" charset="-128"/>
                <a:cs typeface="Times New Roman" pitchFamily="18" charset="0"/>
              </a:rPr>
              <a:t>Not all people with antisocial personality disorder become criminals</a:t>
            </a:r>
          </a:p>
          <a:p>
            <a:pPr marL="101600" indent="0">
              <a:buNone/>
              <a:defRPr/>
            </a:pPr>
            <a:r>
              <a:rPr lang="en-US" altLang="en-US" dirty="0">
                <a:ea typeface="ＭＳ Ｐゴシック" pitchFamily="34" charset="-128"/>
                <a:cs typeface="Times New Roman" pitchFamily="18" charset="0"/>
              </a:rPr>
              <a:t>Antisocial personality as two independent dimensions:</a:t>
            </a:r>
          </a:p>
          <a:p>
            <a:pPr>
              <a:buFont typeface="Arial" panose="020B0604020202020204" pitchFamily="34" charset="0"/>
              <a:buChar char="•"/>
              <a:defRPr/>
            </a:pPr>
            <a:r>
              <a:rPr lang="en-US" altLang="en-US" dirty="0">
                <a:ea typeface="ＭＳ Ｐゴシック" pitchFamily="34" charset="-128"/>
                <a:cs typeface="Times New Roman" pitchFamily="18" charset="0"/>
              </a:rPr>
              <a:t>Personality dimension – do not become law breakers</a:t>
            </a:r>
          </a:p>
          <a:p>
            <a:pPr>
              <a:buFont typeface="Arial" panose="020B0604020202020204" pitchFamily="34" charset="0"/>
              <a:buChar char="•"/>
              <a:defRPr/>
            </a:pPr>
            <a:r>
              <a:rPr lang="en-US" altLang="en-US" dirty="0">
                <a:ea typeface="ＭＳ Ｐゴシック" pitchFamily="34" charset="-128"/>
                <a:cs typeface="Times New Roman" pitchFamily="18" charset="0"/>
              </a:rPr>
              <a:t>Behavioral dimension – frequent problems with law</a:t>
            </a:r>
          </a:p>
          <a:p>
            <a:pPr>
              <a:buFont typeface="Arial" panose="020B0604020202020204" pitchFamily="34" charset="0"/>
              <a:buChar char="•"/>
              <a:defRPr/>
            </a:pPr>
            <a:r>
              <a:rPr lang="en-US" b="1" dirty="0"/>
              <a:t>A “HUMAN SNAKE” IN A THREE- PIECE SUIT? </a:t>
            </a:r>
            <a:r>
              <a:rPr lang="en-US" dirty="0"/>
              <a:t>Not all psychopathic personalities are violent criminals. The disgraced financier Bernie Madoff never committed a violent crime but is serving a life sentence in federal prison for having pilfered the life savings of scores of individuals while showing no apparent remorse or concern for the people he harmed.</a:t>
            </a:r>
          </a:p>
          <a:p>
            <a:pPr>
              <a:buFont typeface="Arial" panose="020B0604020202020204" pitchFamily="34" charset="0"/>
              <a:buChar char="•"/>
              <a:defRPr/>
            </a:pPr>
            <a:endParaRPr lang="en-US" altLang="en-US" dirty="0">
              <a:ea typeface="ＭＳ Ｐゴシック" pitchFamily="34" charset="-128"/>
              <a:cs typeface="Times New Roman" pitchFamily="18" charset="0"/>
            </a:endParaRPr>
          </a:p>
          <a:p>
            <a:pPr marL="0" indent="0">
              <a:buNone/>
            </a:pPr>
            <a:endParaRPr lang="en-US" dirty="0"/>
          </a:p>
        </p:txBody>
      </p:sp>
      <p:pic>
        <p:nvPicPr>
          <p:cNvPr id="4" name="Picture 3" descr="Photo of Bernie Madoff." title="A “Human Snake” In A Three- Piece Suit? ">
            <a:extLst>
              <a:ext uri="{FF2B5EF4-FFF2-40B4-BE49-F238E27FC236}">
                <a16:creationId xmlns:a16="http://schemas.microsoft.com/office/drawing/2014/main" id="{83E7F5D6-8684-8A47-A447-A558CF0A4307}"/>
              </a:ext>
            </a:extLst>
          </p:cNvPr>
          <p:cNvPicPr>
            <a:picLocks noChangeAspect="1"/>
          </p:cNvPicPr>
          <p:nvPr/>
        </p:nvPicPr>
        <p:blipFill>
          <a:blip r:embed="rId2"/>
          <a:stretch>
            <a:fillRect/>
          </a:stretch>
        </p:blipFill>
        <p:spPr>
          <a:xfrm>
            <a:off x="4135801" y="4945034"/>
            <a:ext cx="1982742" cy="1806498"/>
          </a:xfrm>
          <a:prstGeom prst="rect">
            <a:avLst/>
          </a:prstGeom>
        </p:spPr>
      </p:pic>
    </p:spTree>
    <p:extLst>
      <p:ext uri="{BB962C8B-B14F-4D97-AF65-F5344CB8AC3E}">
        <p14:creationId xmlns:p14="http://schemas.microsoft.com/office/powerpoint/2010/main" val="4252715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894" y="1293424"/>
            <a:ext cx="8701106" cy="5771404"/>
          </a:xfrm>
        </p:spPr>
        <p:txBody>
          <a:bodyPr>
            <a:normAutofit/>
          </a:bodyPr>
          <a:lstStyle/>
          <a:p>
            <a:pPr algn="just"/>
            <a:r>
              <a:rPr lang="en-US" dirty="0">
                <a:solidFill>
                  <a:srgbClr val="D2533C"/>
                </a:solidFill>
              </a:rPr>
              <a:t>Histrionic personality disorder</a:t>
            </a:r>
            <a:r>
              <a:rPr lang="en-US" dirty="0"/>
              <a:t>: a  pervasive pattern of excessive emotion and attention seeking. A person with histrionic personality disorder may be uncomfortable when he/she is not the center of attention, consistently use physical appearance to draw attention or show rapidly shifting or exaggerated emotions; sexually seductive; rapidly shifting and shallow emotions; self-dramatizing.</a:t>
            </a:r>
          </a:p>
          <a:p>
            <a:pPr algn="just"/>
            <a:endParaRPr lang="en-US" dirty="0"/>
          </a:p>
          <a:p>
            <a:pPr algn="just"/>
            <a:r>
              <a:rPr lang="en-US" dirty="0">
                <a:solidFill>
                  <a:srgbClr val="D2533C"/>
                </a:solidFill>
              </a:rPr>
              <a:t>Narcissistic personality disorder</a:t>
            </a:r>
            <a:r>
              <a:rPr lang="en-US" dirty="0"/>
              <a:t>: a pervasive pattern of need for admiration and lack of empathy for others. A person with narcissistic personality disorder may have a grandiose sense of self-importance, a sense of entitlement, takes advantage of others; preoccupied with fantasies of unlimited success; believes is very special; sense of entitlement; exploits others, arrogant;</a:t>
            </a:r>
          </a:p>
          <a:p>
            <a:endParaRPr lang="en-US" dirty="0"/>
          </a:p>
        </p:txBody>
      </p:sp>
    </p:spTree>
    <p:extLst>
      <p:ext uri="{BB962C8B-B14F-4D97-AF65-F5344CB8AC3E}">
        <p14:creationId xmlns:p14="http://schemas.microsoft.com/office/powerpoint/2010/main" val="2858863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77" y="493952"/>
            <a:ext cx="8731671" cy="5983048"/>
          </a:xfrm>
        </p:spPr>
        <p:txBody>
          <a:bodyPr>
            <a:normAutofit/>
          </a:bodyPr>
          <a:lstStyle/>
          <a:p>
            <a:pPr marL="0" indent="0" algn="ctr">
              <a:buNone/>
            </a:pPr>
            <a:r>
              <a:rPr lang="en-US" dirty="0">
                <a:solidFill>
                  <a:srgbClr val="D2533C"/>
                </a:solidFill>
              </a:rPr>
              <a:t>Cluster C: anxious or fearful behavior</a:t>
            </a:r>
          </a:p>
          <a:p>
            <a:pPr marL="0" indent="0" algn="just">
              <a:buNone/>
            </a:pPr>
            <a:endParaRPr lang="en-US" dirty="0">
              <a:solidFill>
                <a:srgbClr val="D2533C"/>
              </a:solidFill>
            </a:endParaRPr>
          </a:p>
          <a:p>
            <a:pPr algn="just"/>
            <a:r>
              <a:rPr lang="en-US" dirty="0">
                <a:solidFill>
                  <a:srgbClr val="D2533C"/>
                </a:solidFill>
              </a:rPr>
              <a:t>Avoidant personality disorder: </a:t>
            </a:r>
            <a:r>
              <a:rPr lang="en-US" dirty="0"/>
              <a:t>a pervasive pattern of social inhibition, feelings of inadequacy and extreme sensitivity to criticism. A person with avoidant personality disorder may be unwilling to get involved with people unless he/she is certain of being liked, is preoccupied with being criticized or rejected, or may view himself/herself as being inferior or socially inept; shows restraint in intimate relationships for fear of being ridiculed or shamed; doesn’t engage in new activities for fear of </a:t>
            </a:r>
            <a:r>
              <a:rPr lang="en-US" dirty="0" err="1"/>
              <a:t>embarrasment</a:t>
            </a:r>
            <a:endParaRPr lang="en-US" dirty="0"/>
          </a:p>
          <a:p>
            <a:pPr marL="0" indent="0" algn="just">
              <a:buNone/>
            </a:pPr>
            <a:endParaRPr lang="en-US" dirty="0"/>
          </a:p>
          <a:p>
            <a:pPr algn="just"/>
            <a:r>
              <a:rPr lang="en-US" dirty="0">
                <a:solidFill>
                  <a:srgbClr val="D2533C"/>
                </a:solidFill>
              </a:rPr>
              <a:t>Dependent personality disorder</a:t>
            </a:r>
            <a:r>
              <a:rPr lang="en-US" dirty="0"/>
              <a:t>: a pervasive pattern of needing to be taken care of and submissive and clingy behavior. A person with dependent personality disorder may have difficulty making daily decisions without reassurance from others or may feel uncomfortable or helpless when alone because of fear of inability to take care of themselves; wants others to be responsible for their life; uncomfortable when alone; lacks confidence and won’t initiate projects on their own.</a:t>
            </a:r>
          </a:p>
          <a:p>
            <a:pPr marL="0" indent="0" algn="just">
              <a:buNone/>
            </a:pPr>
            <a:endParaRPr lang="en-US" dirty="0"/>
          </a:p>
        </p:txBody>
      </p:sp>
    </p:spTree>
    <p:extLst>
      <p:ext uri="{BB962C8B-B14F-4D97-AF65-F5344CB8AC3E}">
        <p14:creationId xmlns:p14="http://schemas.microsoft.com/office/powerpoint/2010/main" val="141173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809" y="642876"/>
            <a:ext cx="8638395" cy="5834124"/>
          </a:xfrm>
        </p:spPr>
        <p:txBody>
          <a:bodyPr>
            <a:normAutofit lnSpcReduction="10000"/>
          </a:bodyPr>
          <a:lstStyle/>
          <a:p>
            <a:pPr marL="0" indent="0" algn="just">
              <a:buNone/>
            </a:pPr>
            <a:endParaRPr lang="en-US" dirty="0"/>
          </a:p>
          <a:p>
            <a:pPr algn="just"/>
            <a:endParaRPr lang="en-US" dirty="0">
              <a:solidFill>
                <a:srgbClr val="D2533C"/>
              </a:solidFill>
            </a:endParaRPr>
          </a:p>
          <a:p>
            <a:pPr algn="just"/>
            <a:r>
              <a:rPr lang="en-US" dirty="0">
                <a:solidFill>
                  <a:srgbClr val="D2533C"/>
                </a:solidFill>
              </a:rPr>
              <a:t>Obsessive-compulsive personality disorder</a:t>
            </a:r>
            <a:r>
              <a:rPr lang="en-US" dirty="0"/>
              <a:t>: a pervasive pattern of preoccupation with orderliness, perfectionism and control. </a:t>
            </a:r>
          </a:p>
          <a:p>
            <a:pPr algn="just"/>
            <a:r>
              <a:rPr lang="en-US" dirty="0"/>
              <a:t>A person with obsessive-compulsive personality disorder may be preoccupied with details or schedules, may work excessively to the exclusion of leisure or friendships, or may be inflexible in morality and values; rigid conformity to rules and stubborn; is perfectionistic and it interferes with completing projects; excessive orderliness; unable to discard of worthless objects; excessively devoted to work and productivity to the exclusion of leisure and friends.</a:t>
            </a:r>
          </a:p>
          <a:p>
            <a:pPr algn="just"/>
            <a:endParaRPr lang="en-US" dirty="0"/>
          </a:p>
          <a:p>
            <a:pPr algn="just"/>
            <a:r>
              <a:rPr lang="en-US" dirty="0"/>
              <a:t> (</a:t>
            </a:r>
            <a:r>
              <a:rPr lang="en-US" i="1" dirty="0"/>
              <a:t>This is NOT the same as obsessive compulsive disorder</a:t>
            </a:r>
            <a:r>
              <a:rPr lang="en-US" dirty="0"/>
              <a:t>)</a:t>
            </a:r>
          </a:p>
          <a:p>
            <a:pPr marL="0" indent="0">
              <a:buNone/>
            </a:pPr>
            <a:r>
              <a:rPr lang="en-US" b="1" dirty="0"/>
              <a:t>OCD</a:t>
            </a:r>
            <a:r>
              <a:rPr lang="en-US" dirty="0"/>
              <a:t> is defined by the presence of true </a:t>
            </a:r>
            <a:r>
              <a:rPr lang="en-US" b="1" dirty="0"/>
              <a:t>obsessions</a:t>
            </a:r>
            <a:r>
              <a:rPr lang="en-US" dirty="0"/>
              <a:t> and/or </a:t>
            </a:r>
            <a:r>
              <a:rPr lang="en-US" b="1" dirty="0"/>
              <a:t>compulsions</a:t>
            </a:r>
            <a:r>
              <a:rPr lang="en-US" dirty="0"/>
              <a:t>.</a:t>
            </a:r>
          </a:p>
          <a:p>
            <a:pPr marL="0" indent="0">
              <a:buNone/>
            </a:pPr>
            <a:r>
              <a:rPr lang="en-US" dirty="0"/>
              <a:t>Conversely, with </a:t>
            </a:r>
            <a:r>
              <a:rPr lang="en-US" b="1" dirty="0"/>
              <a:t>OCPD</a:t>
            </a:r>
            <a:r>
              <a:rPr lang="en-US" dirty="0"/>
              <a:t>, the behaviors are not directed by thoughts you are unable to control or irrational behaviors you repeat over and over again, with no apparent aim.</a:t>
            </a:r>
          </a:p>
          <a:p>
            <a:pPr marL="0" indent="0">
              <a:buNone/>
            </a:pPr>
            <a:r>
              <a:rPr lang="en-US"/>
              <a:t>                       There </a:t>
            </a:r>
            <a:r>
              <a:rPr lang="en-US" dirty="0"/>
              <a:t>are no obsessions and compulsions with OCPD.</a:t>
            </a:r>
          </a:p>
        </p:txBody>
      </p:sp>
    </p:spTree>
    <p:extLst>
      <p:ext uri="{BB962C8B-B14F-4D97-AF65-F5344CB8AC3E}">
        <p14:creationId xmlns:p14="http://schemas.microsoft.com/office/powerpoint/2010/main" val="3419249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397" y="282238"/>
            <a:ext cx="8784591" cy="6386120"/>
          </a:xfrm>
        </p:spPr>
        <p:txBody>
          <a:bodyPr>
            <a:normAutofit/>
          </a:bodyPr>
          <a:lstStyle/>
          <a:p>
            <a:pPr marL="0" indent="0" algn="ctr">
              <a:buNone/>
            </a:pPr>
            <a:r>
              <a:rPr lang="en-US" sz="3400" dirty="0">
                <a:solidFill>
                  <a:srgbClr val="D2533C"/>
                </a:solidFill>
              </a:rPr>
              <a:t>Treatment</a:t>
            </a:r>
          </a:p>
          <a:p>
            <a:pPr marL="0" indent="0" algn="just">
              <a:buNone/>
            </a:pPr>
            <a:endParaRPr lang="en-US" sz="3400" dirty="0">
              <a:solidFill>
                <a:srgbClr val="D2533C"/>
              </a:solidFill>
            </a:endParaRPr>
          </a:p>
          <a:p>
            <a:pPr algn="just"/>
            <a:r>
              <a:rPr lang="en-US" dirty="0"/>
              <a:t>Certain types of psychotherapy are effective for treating personality disorders and can reduce symptomatology and maladaptive behavior.</a:t>
            </a:r>
          </a:p>
          <a:p>
            <a:pPr algn="just"/>
            <a:endParaRPr lang="en-US" dirty="0"/>
          </a:p>
          <a:p>
            <a:pPr algn="just"/>
            <a:r>
              <a:rPr lang="en-US" dirty="0"/>
              <a:t>During psychotherapy, an individual can gain insight and knowledge about the disorder and what is contributing to symptoms, and can talk about thoughts, feelings and behaviors. </a:t>
            </a:r>
          </a:p>
          <a:p>
            <a:pPr algn="just"/>
            <a:endParaRPr lang="en-US" dirty="0"/>
          </a:p>
          <a:p>
            <a:pPr algn="just"/>
            <a:r>
              <a:rPr lang="en-US" dirty="0"/>
              <a:t>Psychotherapy can help a person understand the effects of their behavior on others and learn to manage or cope with symptoms and to reduce behaviors causing problems with functioning and relationships. </a:t>
            </a:r>
          </a:p>
          <a:p>
            <a:pPr algn="just"/>
            <a:endParaRPr lang="en-US" dirty="0"/>
          </a:p>
          <a:p>
            <a:pPr algn="just"/>
            <a:r>
              <a:rPr lang="en-US" dirty="0"/>
              <a:t>The type of treatment will depend on the specific personality disorder, how severe it is, and the individual’s circumstances.</a:t>
            </a:r>
          </a:p>
        </p:txBody>
      </p:sp>
    </p:spTree>
    <p:extLst>
      <p:ext uri="{BB962C8B-B14F-4D97-AF65-F5344CB8AC3E}">
        <p14:creationId xmlns:p14="http://schemas.microsoft.com/office/powerpoint/2010/main" val="3460960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42593"/>
          </a:xfrm>
        </p:spPr>
        <p:txBody>
          <a:bodyPr>
            <a:normAutofit/>
          </a:bodyPr>
          <a:lstStyle/>
          <a:p>
            <a:pPr algn="ctr"/>
            <a:r>
              <a:rPr lang="en-US" sz="2800" dirty="0"/>
              <a:t>Screening for Comorbidity</a:t>
            </a:r>
          </a:p>
        </p:txBody>
      </p:sp>
      <p:sp>
        <p:nvSpPr>
          <p:cNvPr id="3" name="Content Placeholder 2"/>
          <p:cNvSpPr>
            <a:spLocks noGrp="1"/>
          </p:cNvSpPr>
          <p:nvPr>
            <p:ph idx="1"/>
          </p:nvPr>
        </p:nvSpPr>
        <p:spPr>
          <a:xfrm>
            <a:off x="250843" y="1175993"/>
            <a:ext cx="8685428" cy="5301007"/>
          </a:xfrm>
        </p:spPr>
        <p:txBody>
          <a:bodyPr>
            <a:normAutofit/>
          </a:bodyPr>
          <a:lstStyle/>
          <a:p>
            <a:pPr algn="just">
              <a:defRPr/>
            </a:pPr>
            <a:r>
              <a:rPr lang="en-US" dirty="0">
                <a:effectLst>
                  <a:outerShdw blurRad="38100" dist="38100" dir="2700000" algn="tl">
                    <a:srgbClr val="FFFFFF"/>
                  </a:outerShdw>
                </a:effectLst>
              </a:rPr>
              <a:t>Antisocial PD: Alcohol dependence and depressive disorders</a:t>
            </a:r>
          </a:p>
          <a:p>
            <a:pPr marL="0" indent="0" algn="just">
              <a:buNone/>
              <a:defRPr/>
            </a:pPr>
            <a:endParaRPr lang="en-US" dirty="0">
              <a:effectLst>
                <a:outerShdw blurRad="38100" dist="38100" dir="2700000" algn="tl">
                  <a:srgbClr val="FFFFFF"/>
                </a:outerShdw>
              </a:effectLst>
            </a:endParaRPr>
          </a:p>
          <a:p>
            <a:pPr algn="just">
              <a:defRPr/>
            </a:pPr>
            <a:r>
              <a:rPr lang="en-US" dirty="0">
                <a:effectLst>
                  <a:outerShdw blurRad="38100" dist="38100" dir="2700000" algn="tl">
                    <a:srgbClr val="FFFFFF"/>
                  </a:outerShdw>
                </a:effectLst>
              </a:rPr>
              <a:t>Borderline PD: alcohol and drug dependence, mood disorders, anxiety disorders including PTSD</a:t>
            </a:r>
          </a:p>
          <a:p>
            <a:pPr marL="0" indent="0" algn="just">
              <a:buNone/>
              <a:defRPr/>
            </a:pPr>
            <a:endParaRPr lang="en-US" dirty="0">
              <a:effectLst>
                <a:outerShdw blurRad="38100" dist="38100" dir="2700000" algn="tl">
                  <a:srgbClr val="FFFFFF"/>
                </a:outerShdw>
              </a:effectLst>
            </a:endParaRPr>
          </a:p>
          <a:p>
            <a:pPr algn="just">
              <a:defRPr/>
            </a:pPr>
            <a:r>
              <a:rPr lang="en-US" dirty="0">
                <a:effectLst>
                  <a:outerShdw blurRad="38100" dist="38100" dir="2700000" algn="tl">
                    <a:srgbClr val="FFFFFF"/>
                  </a:outerShdw>
                </a:effectLst>
              </a:rPr>
              <a:t>Histrionic PD: alcohol dependence, somatization disorder</a:t>
            </a:r>
          </a:p>
          <a:p>
            <a:pPr marL="0" indent="0" algn="just">
              <a:buNone/>
              <a:defRPr/>
            </a:pPr>
            <a:endParaRPr lang="en-US" dirty="0">
              <a:effectLst>
                <a:outerShdw blurRad="38100" dist="38100" dir="2700000" algn="tl">
                  <a:srgbClr val="FFFFFF"/>
                </a:outerShdw>
              </a:effectLst>
            </a:endParaRPr>
          </a:p>
          <a:p>
            <a:pPr algn="just">
              <a:defRPr/>
            </a:pPr>
            <a:r>
              <a:rPr lang="en-US" dirty="0">
                <a:effectLst>
                  <a:outerShdw blurRad="38100" dist="38100" dir="2700000" algn="tl">
                    <a:srgbClr val="FFFFFF"/>
                  </a:outerShdw>
                </a:effectLst>
              </a:rPr>
              <a:t>Avoidant PD: social phobia</a:t>
            </a:r>
          </a:p>
          <a:p>
            <a:pPr algn="just">
              <a:defRPr/>
            </a:pPr>
            <a:endParaRPr lang="en-US" dirty="0">
              <a:effectLst>
                <a:outerShdw blurRad="38100" dist="38100" dir="2700000" algn="tl">
                  <a:srgbClr val="FFFFFF"/>
                </a:outerShdw>
              </a:effectLst>
            </a:endParaRPr>
          </a:p>
          <a:p>
            <a:pPr algn="just">
              <a:defRPr/>
            </a:pPr>
            <a:r>
              <a:rPr lang="en-US" dirty="0">
                <a:effectLst>
                  <a:outerShdw blurRad="38100" dist="38100" dir="2700000" algn="tl">
                    <a:srgbClr val="FFFFFF"/>
                  </a:outerShdw>
                </a:effectLst>
              </a:rPr>
              <a:t>Any PD puts the patient at higher risk than the general population for alcohol and other substance use disorder</a:t>
            </a:r>
          </a:p>
          <a:p>
            <a:pPr marL="0" indent="0">
              <a:buNone/>
            </a:pPr>
            <a:endParaRPr lang="en-US" dirty="0"/>
          </a:p>
        </p:txBody>
      </p:sp>
    </p:spTree>
    <p:extLst>
      <p:ext uri="{BB962C8B-B14F-4D97-AF65-F5344CB8AC3E}">
        <p14:creationId xmlns:p14="http://schemas.microsoft.com/office/powerpoint/2010/main" val="2464552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5837"/>
            <a:ext cx="8229600" cy="5881163"/>
          </a:xfrm>
        </p:spPr>
        <p:txBody>
          <a:bodyPr>
            <a:normAutofit/>
          </a:bodyPr>
          <a:lstStyle/>
          <a:p>
            <a:r>
              <a:rPr lang="en-US" dirty="0">
                <a:solidFill>
                  <a:srgbClr val="D2533C"/>
                </a:solidFill>
              </a:rPr>
              <a:t>            Commonly used types of psychotherapy include:</a:t>
            </a:r>
          </a:p>
          <a:p>
            <a:endParaRPr lang="en-US" dirty="0">
              <a:solidFill>
                <a:srgbClr val="D2533C"/>
              </a:solidFill>
            </a:endParaRPr>
          </a:p>
          <a:p>
            <a:pPr algn="just"/>
            <a:r>
              <a:rPr lang="en-US" dirty="0"/>
              <a:t>Psychoanalytic/psychodynamic therapy</a:t>
            </a:r>
          </a:p>
          <a:p>
            <a:pPr algn="just"/>
            <a:r>
              <a:rPr lang="en-US" dirty="0"/>
              <a:t>Cognitive behavioral therapy</a:t>
            </a:r>
          </a:p>
          <a:p>
            <a:pPr algn="just"/>
            <a:r>
              <a:rPr lang="en-US" dirty="0"/>
              <a:t>Group therapy</a:t>
            </a:r>
          </a:p>
          <a:p>
            <a:pPr algn="just"/>
            <a:r>
              <a:rPr lang="en-US" dirty="0" err="1"/>
              <a:t>Psychoeducation</a:t>
            </a:r>
            <a:r>
              <a:rPr lang="en-US" dirty="0"/>
              <a:t>: teaching the individual and family members about the illness, treatment and ways of coping</a:t>
            </a:r>
          </a:p>
          <a:p>
            <a:pPr algn="just"/>
            <a:r>
              <a:rPr lang="en-US" dirty="0"/>
              <a:t>There are no medications specifically to treat personality disorders. </a:t>
            </a:r>
          </a:p>
          <a:p>
            <a:pPr algn="just"/>
            <a:endParaRPr lang="en-US" dirty="0"/>
          </a:p>
          <a:p>
            <a:pPr algn="just"/>
            <a:r>
              <a:rPr lang="en-US" dirty="0"/>
              <a:t>However, medication, such as antidepressants, anti-anxiety medication or mood stabilizing medication, may be helpful in treating some symptoms. </a:t>
            </a:r>
          </a:p>
          <a:p>
            <a:pPr algn="just"/>
            <a:endParaRPr lang="en-US" dirty="0"/>
          </a:p>
          <a:p>
            <a:pPr algn="just"/>
            <a:r>
              <a:rPr lang="en-US" dirty="0"/>
              <a:t>More severe or long lasting symptoms may require a team approach involving a primary care doctor, a psychiatrist, a psychologist, social worker and family members.</a:t>
            </a:r>
          </a:p>
          <a:p>
            <a:endParaRPr lang="en-US" dirty="0"/>
          </a:p>
        </p:txBody>
      </p:sp>
    </p:spTree>
    <p:extLst>
      <p:ext uri="{BB962C8B-B14F-4D97-AF65-F5344CB8AC3E}">
        <p14:creationId xmlns:p14="http://schemas.microsoft.com/office/powerpoint/2010/main" val="181621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0946" y="574037"/>
            <a:ext cx="8663424" cy="5902963"/>
          </a:xfrm>
        </p:spPr>
        <p:txBody>
          <a:bodyPr>
            <a:normAutofit/>
          </a:bodyPr>
          <a:lstStyle/>
          <a:p>
            <a:pPr marL="0" indent="0" algn="ctr">
              <a:buNone/>
            </a:pPr>
            <a:r>
              <a:rPr lang="en-US" dirty="0">
                <a:solidFill>
                  <a:srgbClr val="FF0000"/>
                </a:solidFill>
              </a:rPr>
              <a:t>Personality Disorders are common and chronic.</a:t>
            </a:r>
          </a:p>
          <a:p>
            <a:pPr marL="0" indent="0" algn="just">
              <a:buNone/>
            </a:pPr>
            <a:endParaRPr lang="en-US" dirty="0"/>
          </a:p>
          <a:p>
            <a:pPr algn="just">
              <a:buFont typeface="Wingdings" charset="2"/>
              <a:buChar char="§"/>
            </a:pPr>
            <a:r>
              <a:rPr lang="en-US" dirty="0"/>
              <a:t>Occurs in 10-20% of the general population.</a:t>
            </a:r>
          </a:p>
          <a:p>
            <a:pPr algn="just">
              <a:buFont typeface="Wingdings" charset="2"/>
              <a:buChar char="§"/>
            </a:pPr>
            <a:endParaRPr lang="en-US" dirty="0"/>
          </a:p>
          <a:p>
            <a:pPr algn="just">
              <a:buFont typeface="Wingdings" charset="2"/>
              <a:buChar char="§"/>
            </a:pPr>
            <a:r>
              <a:rPr lang="en-US" dirty="0"/>
              <a:t>Approximately 50% of all psychiatric patients have a personality disorder (comorbidity).</a:t>
            </a:r>
          </a:p>
          <a:p>
            <a:pPr marL="0" indent="0" algn="just">
              <a:buNone/>
            </a:pPr>
            <a:endParaRPr lang="en-US" dirty="0"/>
          </a:p>
          <a:p>
            <a:pPr algn="just">
              <a:buFont typeface="Wingdings" charset="2"/>
              <a:buChar char="§"/>
            </a:pPr>
            <a:r>
              <a:rPr lang="en-US" dirty="0"/>
              <a:t>Personality disorders are a predisposing factor for other psychiatric disorders such as substance use, suicide, affective disorders, impulse control disorders, eating disorders and anxiety disorders.</a:t>
            </a:r>
          </a:p>
          <a:p>
            <a:pPr algn="just">
              <a:buFont typeface="Wingdings" charset="2"/>
              <a:buChar char="§"/>
            </a:pPr>
            <a:endParaRPr lang="en-US" dirty="0"/>
          </a:p>
          <a:p>
            <a:pPr algn="just">
              <a:buFont typeface="Wingdings" charset="2"/>
              <a:buChar char="§"/>
            </a:pPr>
            <a:r>
              <a:rPr lang="en-US" dirty="0"/>
              <a:t>Individuals with personality disorders are far more likely to refuse psychiatric treatment and deny their problems than individuals with anxiety disorders, depressive disorders, or obsessive-compulsive disorders. </a:t>
            </a:r>
          </a:p>
          <a:p>
            <a:pPr marL="0" indent="0" algn="just">
              <a:buNone/>
            </a:pPr>
            <a:endParaRPr lang="en-US" dirty="0"/>
          </a:p>
          <a:p>
            <a:pPr marL="0" indent="0">
              <a:buNone/>
            </a:pPr>
            <a:endParaRPr lang="en-US" dirty="0"/>
          </a:p>
        </p:txBody>
      </p:sp>
    </p:spTree>
    <p:extLst>
      <p:ext uri="{BB962C8B-B14F-4D97-AF65-F5344CB8AC3E}">
        <p14:creationId xmlns:p14="http://schemas.microsoft.com/office/powerpoint/2010/main" val="2728529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58273"/>
          </a:xfrm>
        </p:spPr>
        <p:txBody>
          <a:bodyPr>
            <a:normAutofit/>
          </a:bodyPr>
          <a:lstStyle/>
          <a:p>
            <a:pPr algn="ctr"/>
            <a:r>
              <a:rPr lang="en-US" dirty="0"/>
              <a:t>Prevalence</a:t>
            </a:r>
          </a:p>
        </p:txBody>
      </p:sp>
      <p:sp>
        <p:nvSpPr>
          <p:cNvPr id="3" name="Content Placeholder 2"/>
          <p:cNvSpPr>
            <a:spLocks noGrp="1"/>
          </p:cNvSpPr>
          <p:nvPr>
            <p:ph idx="1"/>
          </p:nvPr>
        </p:nvSpPr>
        <p:spPr>
          <a:xfrm>
            <a:off x="219487" y="1191673"/>
            <a:ext cx="8716784" cy="5456608"/>
          </a:xfrm>
        </p:spPr>
        <p:txBody>
          <a:bodyPr>
            <a:normAutofit fontScale="85000" lnSpcReduction="20000"/>
          </a:bodyPr>
          <a:lstStyle/>
          <a:p>
            <a:pPr marL="0" indent="0">
              <a:buNone/>
              <a:defRPr/>
            </a:pPr>
            <a:endParaRPr lang="en-US" dirty="0">
              <a:effectLst>
                <a:outerShdw blurRad="38100" dist="38100" dir="2700000" algn="tl">
                  <a:srgbClr val="FFFFFF"/>
                </a:outerShdw>
              </a:effectLst>
              <a:latin typeface="Arial Black" charset="0"/>
            </a:endParaRPr>
          </a:p>
          <a:p>
            <a:pPr marL="0" indent="0">
              <a:buNone/>
              <a:defRPr/>
            </a:pPr>
            <a:r>
              <a:rPr lang="en-US" dirty="0"/>
              <a:t>OCPD: 2%		Paranoid: 2%	Antisocial: 1-4%</a:t>
            </a:r>
          </a:p>
          <a:p>
            <a:pPr marL="0" indent="0">
              <a:buNone/>
              <a:defRPr/>
            </a:pPr>
            <a:endParaRPr lang="en-US" dirty="0"/>
          </a:p>
          <a:p>
            <a:pPr marL="0" indent="0">
              <a:buNone/>
              <a:defRPr/>
            </a:pPr>
            <a:r>
              <a:rPr lang="en-US" dirty="0"/>
              <a:t>Schizoid: 1%		Schizotypal: 1%	Avoidant: 1-2%</a:t>
            </a:r>
          </a:p>
          <a:p>
            <a:pPr marL="0" indent="0">
              <a:buNone/>
              <a:defRPr/>
            </a:pPr>
            <a:endParaRPr lang="en-US" dirty="0"/>
          </a:p>
          <a:p>
            <a:pPr marL="0" indent="0">
              <a:buNone/>
              <a:defRPr/>
            </a:pPr>
            <a:r>
              <a:rPr lang="en-US" dirty="0"/>
              <a:t>Histrionic: 2%		Borderline: 2-3%	Narcissistic: 1%</a:t>
            </a:r>
          </a:p>
          <a:p>
            <a:pPr marL="0" indent="0">
              <a:buNone/>
              <a:defRPr/>
            </a:pPr>
            <a:endParaRPr lang="en-US" dirty="0"/>
          </a:p>
          <a:p>
            <a:pPr marL="0" indent="0" algn="ctr">
              <a:buNone/>
              <a:defRPr/>
            </a:pPr>
            <a:endParaRPr lang="en-US" dirty="0">
              <a:solidFill>
                <a:srgbClr val="FF0000"/>
              </a:solidFill>
            </a:endParaRPr>
          </a:p>
          <a:p>
            <a:pPr marL="0" indent="0" algn="ctr">
              <a:buNone/>
            </a:pPr>
            <a:r>
              <a:rPr lang="en-US" sz="2200" dirty="0">
                <a:solidFill>
                  <a:srgbClr val="FF0000"/>
                </a:solidFill>
              </a:rPr>
              <a:t>Personality Disorders diagnosed more often in males include:  </a:t>
            </a:r>
          </a:p>
          <a:p>
            <a:pPr algn="ctr"/>
            <a:endParaRPr lang="en-US" sz="2200" dirty="0">
              <a:solidFill>
                <a:srgbClr val="FF0000"/>
              </a:solidFill>
            </a:endParaRPr>
          </a:p>
          <a:p>
            <a:pPr marL="0" indent="0" algn="ctr">
              <a:buNone/>
            </a:pPr>
            <a:r>
              <a:rPr lang="en-US" sz="2200" dirty="0"/>
              <a:t>   Antisocial PD, Narcissistic PD, Obsessive Compulsive PD</a:t>
            </a:r>
          </a:p>
          <a:p>
            <a:pPr marL="0" indent="0">
              <a:buNone/>
            </a:pPr>
            <a:endParaRPr lang="en-US" sz="2200" dirty="0"/>
          </a:p>
          <a:p>
            <a:endParaRPr lang="en-US" sz="2200" dirty="0"/>
          </a:p>
          <a:p>
            <a:pPr marL="0" indent="0" algn="ctr">
              <a:buNone/>
            </a:pPr>
            <a:r>
              <a:rPr lang="en-US" sz="2200" dirty="0">
                <a:solidFill>
                  <a:srgbClr val="FF0000"/>
                </a:solidFill>
              </a:rPr>
              <a:t>Personality Disorders diagnosed more often in females include:</a:t>
            </a:r>
          </a:p>
          <a:p>
            <a:pPr marL="0" indent="0">
              <a:buNone/>
            </a:pPr>
            <a:endParaRPr lang="en-US" sz="2200" dirty="0"/>
          </a:p>
          <a:p>
            <a:pPr lvl="1" indent="0" algn="ctr">
              <a:buNone/>
            </a:pPr>
            <a:r>
              <a:rPr lang="en-US" sz="2200" dirty="0"/>
              <a:t>Borderline PD, Avoidant PD, Histrionic PD, Dependent PD</a:t>
            </a:r>
          </a:p>
          <a:p>
            <a:pPr marL="0" indent="0">
              <a:buNone/>
              <a:defRPr/>
            </a:pPr>
            <a:endParaRPr lang="en-US" dirty="0"/>
          </a:p>
        </p:txBody>
      </p:sp>
    </p:spTree>
    <p:extLst>
      <p:ext uri="{BB962C8B-B14F-4D97-AF65-F5344CB8AC3E}">
        <p14:creationId xmlns:p14="http://schemas.microsoft.com/office/powerpoint/2010/main" val="2637292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84" y="590319"/>
            <a:ext cx="8656618" cy="6082087"/>
          </a:xfrm>
        </p:spPr>
        <p:txBody>
          <a:bodyPr/>
          <a:lstStyle/>
          <a:p>
            <a:pPr marL="0" indent="0" algn="ctr">
              <a:buNone/>
            </a:pPr>
            <a:r>
              <a:rPr lang="en-US" dirty="0"/>
              <a:t>Theories About Causes of Personality Disorders</a:t>
            </a:r>
          </a:p>
          <a:p>
            <a:pPr marL="0" indent="0">
              <a:buNone/>
            </a:pPr>
            <a:endParaRPr lang="en-US" dirty="0"/>
          </a:p>
          <a:p>
            <a:pPr marL="101600" indent="0">
              <a:buNone/>
              <a:defRPr/>
            </a:pPr>
            <a:r>
              <a:rPr lang="en-US" altLang="en-US" b="1" spc="-10" dirty="0">
                <a:ea typeface="ＭＳ Ｐゴシック" pitchFamily="34" charset="-128"/>
                <a:cs typeface="Times New Roman" pitchFamily="18" charset="0"/>
              </a:rPr>
              <a:t>Family perspectives </a:t>
            </a:r>
            <a:r>
              <a:rPr lang="en-US" altLang="en-US" spc="-10" dirty="0">
                <a:ea typeface="ＭＳ Ｐゴシック" pitchFamily="34" charset="-128"/>
                <a:cs typeface="Times New Roman" pitchFamily="18" charset="0"/>
              </a:rPr>
              <a:t>– Disturbances</a:t>
            </a:r>
            <a:r>
              <a:rPr lang="en-US" altLang="en-US" dirty="0">
                <a:ea typeface="ＭＳ Ｐゴシック" pitchFamily="34" charset="-128"/>
                <a:cs typeface="Times New Roman" pitchFamily="18" charset="0"/>
              </a:rPr>
              <a:t> in family relationships underlie the development of personality disorders. Factors may include:</a:t>
            </a:r>
          </a:p>
          <a:p>
            <a:pPr marL="101600" indent="0">
              <a:buNone/>
              <a:defRPr/>
            </a:pPr>
            <a:r>
              <a:rPr lang="en-US" altLang="en-US" dirty="0">
                <a:ea typeface="ＭＳ Ｐゴシック" pitchFamily="34" charset="-128"/>
                <a:cs typeface="Times New Roman" pitchFamily="18" charset="0"/>
              </a:rPr>
              <a:t>   </a:t>
            </a:r>
          </a:p>
          <a:p>
            <a:pPr>
              <a:defRPr/>
            </a:pPr>
            <a:r>
              <a:rPr lang="en-US" altLang="en-US" dirty="0" err="1">
                <a:ea typeface="ＭＳ Ｐゴシック" pitchFamily="34" charset="-128"/>
                <a:cs typeface="Times New Roman" pitchFamily="18" charset="0"/>
              </a:rPr>
              <a:t>overcontrolling</a:t>
            </a:r>
            <a:r>
              <a:rPr lang="en-US" altLang="en-US" dirty="0">
                <a:ea typeface="ＭＳ Ｐゴシック" pitchFamily="34" charset="-128"/>
                <a:cs typeface="Times New Roman" pitchFamily="18" charset="0"/>
              </a:rPr>
              <a:t> parents</a:t>
            </a:r>
          </a:p>
          <a:p>
            <a:pPr>
              <a:defRPr/>
            </a:pPr>
            <a:r>
              <a:rPr lang="en-US" altLang="en-US" dirty="0">
                <a:ea typeface="ＭＳ Ｐゴシック" pitchFamily="34" charset="-128"/>
                <a:cs typeface="Times New Roman" pitchFamily="18" charset="0"/>
              </a:rPr>
              <a:t>lack of parental nurturing</a:t>
            </a:r>
          </a:p>
          <a:p>
            <a:pPr>
              <a:defRPr/>
            </a:pPr>
            <a:r>
              <a:rPr lang="en-US" altLang="en-US" dirty="0">
                <a:ea typeface="ＭＳ Ｐゴシック" pitchFamily="34" charset="-128"/>
                <a:cs typeface="Times New Roman" pitchFamily="18" charset="0"/>
              </a:rPr>
              <a:t>childhood physical or sexual abuse</a:t>
            </a:r>
          </a:p>
          <a:p>
            <a:pPr>
              <a:defRPr/>
            </a:pPr>
            <a:r>
              <a:rPr lang="en-US" altLang="en-US" dirty="0">
                <a:ea typeface="ＭＳ Ｐゴシック" pitchFamily="34" charset="-128"/>
                <a:cs typeface="Times New Roman" pitchFamily="18" charset="0"/>
              </a:rPr>
              <a:t>childhood neglect</a:t>
            </a:r>
          </a:p>
          <a:p>
            <a:pPr>
              <a:defRPr/>
            </a:pPr>
            <a:r>
              <a:rPr lang="en-US" altLang="en-US" dirty="0">
                <a:ea typeface="ＭＳ Ｐゴシック" pitchFamily="34" charset="-128"/>
                <a:cs typeface="Times New Roman" pitchFamily="18" charset="0"/>
              </a:rPr>
              <a:t>parental overprotection and authoritarianism</a:t>
            </a:r>
          </a:p>
          <a:p>
            <a:pPr marL="0" indent="0">
              <a:buNone/>
            </a:pPr>
            <a:endParaRPr lang="en-US" dirty="0"/>
          </a:p>
        </p:txBody>
      </p:sp>
    </p:spTree>
    <p:extLst>
      <p:ext uri="{BB962C8B-B14F-4D97-AF65-F5344CB8AC3E}">
        <p14:creationId xmlns:p14="http://schemas.microsoft.com/office/powerpoint/2010/main" val="3394675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855" y="518765"/>
            <a:ext cx="8763931" cy="6099975"/>
          </a:xfrm>
        </p:spPr>
        <p:txBody>
          <a:bodyPr>
            <a:normAutofit lnSpcReduction="10000"/>
          </a:bodyPr>
          <a:lstStyle/>
          <a:p>
            <a:pPr marL="0" indent="0" algn="ctr">
              <a:buNone/>
            </a:pPr>
            <a:r>
              <a:rPr lang="en-US" dirty="0"/>
              <a:t>Biological Perspectives</a:t>
            </a:r>
          </a:p>
          <a:p>
            <a:pPr marL="0" indent="0">
              <a:buNone/>
            </a:pPr>
            <a:endParaRPr lang="en-US" dirty="0"/>
          </a:p>
          <a:p>
            <a:pPr>
              <a:defRPr/>
            </a:pPr>
            <a:r>
              <a:rPr lang="en-US" altLang="en-US" sz="2000" b="1" dirty="0">
                <a:ea typeface="ＭＳ Ｐゴシック" pitchFamily="34" charset="-128"/>
                <a:cs typeface="Times New Roman" pitchFamily="18" charset="0"/>
              </a:rPr>
              <a:t>Genetic factors </a:t>
            </a:r>
            <a:r>
              <a:rPr lang="en-US" altLang="en-US" sz="2000" dirty="0">
                <a:ea typeface="ＭＳ Ｐゴシック" pitchFamily="34" charset="-128"/>
                <a:cs typeface="Times New Roman" pitchFamily="18" charset="0"/>
              </a:rPr>
              <a:t>– Evidence points to genetic factors playing a role in the development of several types of personality disorders, including antisocial, narcissistic, paranoid, </a:t>
            </a:r>
            <a:r>
              <a:rPr lang="da-DK" altLang="en-US" sz="2000" dirty="0">
                <a:ea typeface="ＭＳ Ｐゴシック" pitchFamily="34" charset="-128"/>
                <a:cs typeface="Times New Roman" pitchFamily="18" charset="0"/>
              </a:rPr>
              <a:t>and </a:t>
            </a:r>
            <a:r>
              <a:rPr lang="da-DK" altLang="en-US" sz="2000" dirty="0" err="1">
                <a:ea typeface="ＭＳ Ｐゴシック" pitchFamily="34" charset="-128"/>
                <a:cs typeface="Times New Roman" pitchFamily="18" charset="0"/>
              </a:rPr>
              <a:t>borderline</a:t>
            </a:r>
            <a:r>
              <a:rPr lang="da-DK" altLang="en-US" sz="2000" dirty="0">
                <a:ea typeface="ＭＳ Ｐゴシック" pitchFamily="34" charset="-128"/>
                <a:cs typeface="Times New Roman" pitchFamily="18" charset="0"/>
              </a:rPr>
              <a:t> types.</a:t>
            </a:r>
          </a:p>
          <a:p>
            <a:pPr lvl="1">
              <a:defRPr/>
            </a:pPr>
            <a:r>
              <a:rPr lang="da-DK" altLang="en-US" dirty="0">
                <a:ea typeface="ＭＳ Ｐゴシック" pitchFamily="34" charset="-128"/>
                <a:cs typeface="Times New Roman" pitchFamily="18" charset="0"/>
              </a:rPr>
              <a:t>Personality </a:t>
            </a:r>
            <a:r>
              <a:rPr lang="da-DK" altLang="en-US" dirty="0" err="1">
                <a:ea typeface="ＭＳ Ｐゴシック" pitchFamily="34" charset="-128"/>
                <a:cs typeface="Times New Roman" pitchFamily="18" charset="0"/>
              </a:rPr>
              <a:t>traits</a:t>
            </a:r>
            <a:r>
              <a:rPr lang="da-DK" altLang="en-US" dirty="0">
                <a:ea typeface="ＭＳ Ｐゴシック" pitchFamily="34" charset="-128"/>
                <a:cs typeface="Times New Roman" pitchFamily="18" charset="0"/>
              </a:rPr>
              <a:t> </a:t>
            </a:r>
            <a:r>
              <a:rPr lang="da-DK" altLang="en-US" dirty="0" err="1">
                <a:ea typeface="ＭＳ Ｐゴシック" pitchFamily="34" charset="-128"/>
                <a:cs typeface="Times New Roman" pitchFamily="18" charset="0"/>
              </a:rPr>
              <a:t>may</a:t>
            </a:r>
            <a:r>
              <a:rPr lang="da-DK" altLang="en-US" dirty="0">
                <a:ea typeface="ＭＳ Ｐゴシック" pitchFamily="34" charset="-128"/>
                <a:cs typeface="Times New Roman" pitchFamily="18" charset="0"/>
              </a:rPr>
              <a:t> </a:t>
            </a:r>
            <a:r>
              <a:rPr lang="da-DK" altLang="en-US" dirty="0" err="1">
                <a:ea typeface="ＭＳ Ｐゴシック" pitchFamily="34" charset="-128"/>
                <a:cs typeface="Times New Roman" pitchFamily="18" charset="0"/>
              </a:rPr>
              <a:t>represent</a:t>
            </a:r>
            <a:r>
              <a:rPr lang="da-DK" altLang="en-US" dirty="0">
                <a:ea typeface="ＭＳ Ｐゴシック" pitchFamily="34" charset="-128"/>
                <a:cs typeface="Times New Roman" pitchFamily="18" charset="0"/>
              </a:rPr>
              <a:t> </a:t>
            </a:r>
            <a:r>
              <a:rPr lang="da-DK" altLang="en-US" dirty="0" err="1">
                <a:ea typeface="ＭＳ Ｐゴシック" pitchFamily="34" charset="-128"/>
                <a:cs typeface="Times New Roman" pitchFamily="18" charset="0"/>
              </a:rPr>
              <a:t>interactions</a:t>
            </a:r>
            <a:r>
              <a:rPr lang="da-DK" altLang="en-US" dirty="0">
                <a:ea typeface="ＭＳ Ｐゴシック" pitchFamily="34" charset="-128"/>
                <a:cs typeface="Times New Roman" pitchFamily="18" charset="0"/>
              </a:rPr>
              <a:t> of </a:t>
            </a:r>
            <a:r>
              <a:rPr lang="da-DK" altLang="en-US" dirty="0" err="1">
                <a:ea typeface="ＭＳ Ｐゴシック" pitchFamily="34" charset="-128"/>
                <a:cs typeface="Times New Roman" pitchFamily="18" charset="0"/>
              </a:rPr>
              <a:t>genetic</a:t>
            </a:r>
            <a:r>
              <a:rPr lang="da-DK" altLang="en-US" dirty="0">
                <a:ea typeface="ＭＳ Ｐゴシック" pitchFamily="34" charset="-128"/>
                <a:cs typeface="Times New Roman" pitchFamily="18" charset="0"/>
              </a:rPr>
              <a:t> factors and </a:t>
            </a:r>
            <a:r>
              <a:rPr lang="da-DK" altLang="en-US" dirty="0" err="1">
                <a:ea typeface="ＭＳ Ｐゴシック" pitchFamily="34" charset="-128"/>
                <a:cs typeface="Times New Roman" pitchFamily="18" charset="0"/>
              </a:rPr>
              <a:t>life</a:t>
            </a:r>
            <a:r>
              <a:rPr lang="da-DK" altLang="en-US" dirty="0">
                <a:ea typeface="ＭＳ Ｐゴシック" pitchFamily="34" charset="-128"/>
                <a:cs typeface="Times New Roman" pitchFamily="18" charset="0"/>
              </a:rPr>
              <a:t> </a:t>
            </a:r>
            <a:r>
              <a:rPr lang="da-DK" altLang="en-US" dirty="0" err="1">
                <a:ea typeface="ＭＳ Ｐゴシック" pitchFamily="34" charset="-128"/>
                <a:cs typeface="Times New Roman" pitchFamily="18" charset="0"/>
              </a:rPr>
              <a:t>experience</a:t>
            </a:r>
            <a:endParaRPr lang="da-DK" altLang="en-US" dirty="0">
              <a:ea typeface="ＭＳ Ｐゴシック" pitchFamily="34" charset="-128"/>
              <a:cs typeface="Times New Roman" pitchFamily="18" charset="0"/>
            </a:endParaRPr>
          </a:p>
          <a:p>
            <a:pPr lvl="1">
              <a:defRPr/>
            </a:pPr>
            <a:endParaRPr lang="da-DK" altLang="en-US" dirty="0">
              <a:ea typeface="ＭＳ Ｐゴシック" pitchFamily="34" charset="-128"/>
              <a:cs typeface="Times New Roman" pitchFamily="18" charset="0"/>
            </a:endParaRPr>
          </a:p>
          <a:p>
            <a:pPr>
              <a:defRPr/>
            </a:pPr>
            <a:r>
              <a:rPr lang="en-US" altLang="en-US" sz="2000" b="1" dirty="0">
                <a:ea typeface="ＭＳ Ｐゴシック" pitchFamily="34" charset="-128"/>
                <a:cs typeface="Times New Roman" pitchFamily="18" charset="0"/>
              </a:rPr>
              <a:t>Lack of emotional responsiveness </a:t>
            </a:r>
            <a:r>
              <a:rPr lang="en-US" altLang="en-US" sz="2000" dirty="0">
                <a:ea typeface="ＭＳ Ｐゴシック" pitchFamily="34" charset="-128"/>
                <a:cs typeface="Times New Roman" pitchFamily="18" charset="0"/>
              </a:rPr>
              <a:t>– People with antisocial personalities had lower galvanic skin response levels when they were expecting painful stimuli than did normal controls.</a:t>
            </a:r>
          </a:p>
          <a:p>
            <a:pPr lvl="1">
              <a:defRPr/>
            </a:pPr>
            <a:r>
              <a:rPr lang="en-US" altLang="en-US" dirty="0">
                <a:ea typeface="ＭＳ Ｐゴシック" pitchFamily="34" charset="-128"/>
                <a:cs typeface="Times New Roman" pitchFamily="18" charset="0"/>
              </a:rPr>
              <a:t>Lack of anxiety in threatening situations</a:t>
            </a:r>
          </a:p>
          <a:p>
            <a:pPr lvl="1">
              <a:defRPr/>
            </a:pPr>
            <a:endParaRPr lang="en-US" altLang="en-US" dirty="0">
              <a:ea typeface="ＭＳ Ｐゴシック" pitchFamily="34" charset="-128"/>
              <a:cs typeface="Times New Roman" pitchFamily="18" charset="0"/>
            </a:endParaRPr>
          </a:p>
          <a:p>
            <a:pPr>
              <a:defRPr/>
            </a:pPr>
            <a:r>
              <a:rPr lang="en-US" altLang="en-US" sz="2000" b="1" dirty="0">
                <a:ea typeface="ＭＳ Ｐゴシック" pitchFamily="34" charset="-128"/>
                <a:cs typeface="Times New Roman" pitchFamily="18" charset="0"/>
              </a:rPr>
              <a:t>The craving-for-stimulation model </a:t>
            </a:r>
            <a:r>
              <a:rPr lang="en-US" altLang="en-US" sz="2000" dirty="0">
                <a:ea typeface="ＭＳ Ｐゴシック" pitchFamily="34" charset="-128"/>
                <a:cs typeface="Times New Roman" pitchFamily="18" charset="0"/>
              </a:rPr>
              <a:t>– People with antisocial personality disorder appear to have exaggerated cravings for stimulation.</a:t>
            </a:r>
          </a:p>
          <a:p>
            <a:pPr lvl="1">
              <a:defRPr/>
            </a:pPr>
            <a:r>
              <a:rPr lang="en-US" altLang="en-US" dirty="0">
                <a:ea typeface="ＭＳ Ｐゴシック" pitchFamily="34" charset="-128"/>
                <a:cs typeface="Times New Roman" pitchFamily="18" charset="0"/>
              </a:rPr>
              <a:t>Need more stimulation than other people to maintain interest and function normally</a:t>
            </a:r>
          </a:p>
          <a:p>
            <a:pPr marL="0" indent="0">
              <a:buNone/>
            </a:pPr>
            <a:endParaRPr lang="en-US" dirty="0"/>
          </a:p>
        </p:txBody>
      </p:sp>
    </p:spTree>
    <p:extLst>
      <p:ext uri="{BB962C8B-B14F-4D97-AF65-F5344CB8AC3E}">
        <p14:creationId xmlns:p14="http://schemas.microsoft.com/office/powerpoint/2010/main" val="3312470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480" y="1460114"/>
            <a:ext cx="8692389" cy="6028421"/>
          </a:xfrm>
        </p:spPr>
        <p:txBody>
          <a:bodyPr/>
          <a:lstStyle/>
          <a:p>
            <a:pPr marL="101600" indent="0">
              <a:buNone/>
              <a:defRPr/>
            </a:pPr>
            <a:r>
              <a:rPr lang="en-US" altLang="en-US" b="1" dirty="0">
                <a:solidFill>
                  <a:srgbClr val="000000"/>
                </a:solidFill>
                <a:ea typeface="ＭＳ Ｐゴシック" pitchFamily="34" charset="-128"/>
                <a:cs typeface="Times New Roman" pitchFamily="18" charset="0"/>
              </a:rPr>
              <a:t>Brain abnormalities </a:t>
            </a:r>
            <a:r>
              <a:rPr lang="en-US" altLang="en-US" dirty="0">
                <a:ea typeface="ＭＳ Ｐゴシック" pitchFamily="34" charset="-128"/>
                <a:cs typeface="Times New Roman" pitchFamily="18" charset="0"/>
              </a:rPr>
              <a:t>–</a:t>
            </a:r>
            <a:r>
              <a:rPr lang="en-US" altLang="en-US" dirty="0">
                <a:solidFill>
                  <a:srgbClr val="000000"/>
                </a:solidFill>
                <a:ea typeface="ＭＳ Ｐゴシック" pitchFamily="34" charset="-128"/>
                <a:cs typeface="Times New Roman" pitchFamily="18" charset="0"/>
              </a:rPr>
              <a:t> Brain imaging links borderline and antisocial personality disorder to dysfunctions in parts of the brain involved in regulating emotions and restraining impulsive behaviors.</a:t>
            </a:r>
            <a:endParaRPr lang="es-ES" altLang="en-US" dirty="0">
              <a:solidFill>
                <a:srgbClr val="000000"/>
              </a:solidFill>
              <a:ea typeface="ＭＳ Ｐゴシック" pitchFamily="34" charset="-128"/>
              <a:cs typeface="Times New Roman" pitchFamily="18" charset="0"/>
            </a:endParaRPr>
          </a:p>
          <a:p>
            <a:pPr>
              <a:defRPr/>
            </a:pPr>
            <a:r>
              <a:rPr lang="en-US" altLang="en-US" dirty="0">
                <a:solidFill>
                  <a:srgbClr val="000000"/>
                </a:solidFill>
                <a:ea typeface="ＭＳ Ｐゴシック" pitchFamily="34" charset="-128"/>
                <a:cs typeface="Times New Roman" pitchFamily="18" charset="0"/>
              </a:rPr>
              <a:t>Most directly implicated are the </a:t>
            </a:r>
            <a:r>
              <a:rPr lang="en-US" altLang="en-US" i="1" dirty="0">
                <a:solidFill>
                  <a:srgbClr val="000000"/>
                </a:solidFill>
                <a:ea typeface="ＭＳ Ｐゴシック" pitchFamily="34" charset="-128"/>
                <a:cs typeface="Times New Roman" pitchFamily="18" charset="0"/>
              </a:rPr>
              <a:t>prefrontal cortex </a:t>
            </a:r>
            <a:r>
              <a:rPr lang="en-US" altLang="en-US" dirty="0">
                <a:solidFill>
                  <a:srgbClr val="000000"/>
                </a:solidFill>
                <a:ea typeface="ＭＳ Ｐゴシック" pitchFamily="34" charset="-128"/>
                <a:cs typeface="Times New Roman" pitchFamily="18" charset="0"/>
              </a:rPr>
              <a:t>and deeper brain structures in the limbic system.</a:t>
            </a:r>
          </a:p>
          <a:p>
            <a:pPr>
              <a:defRPr/>
            </a:pPr>
            <a:endParaRPr lang="en-US" altLang="en-US" dirty="0">
              <a:solidFill>
                <a:srgbClr val="000000"/>
              </a:solidFill>
              <a:ea typeface="ＭＳ Ｐゴシック" pitchFamily="34" charset="-128"/>
              <a:cs typeface="Times New Roman" pitchFamily="18" charset="0"/>
            </a:endParaRPr>
          </a:p>
          <a:p>
            <a:pPr>
              <a:defRPr/>
            </a:pPr>
            <a:r>
              <a:rPr lang="en-US" b="1" dirty="0"/>
              <a:t>BRAIN CIRCUITRY. </a:t>
            </a:r>
            <a:r>
              <a:rPr lang="en-US" dirty="0"/>
              <a:t>Abnormalities in brain circuitry between the prefrontal cortex, the brain’s thinking center, and the limbic system may contribute to impulse control problems in people with borderline and antisocial personality disorders. The limbic system is a primitive part of the brain involved in regulating emotional processing and memory formation. The amygdala, a part of the limbic system involved in triggering fear, is highlighted here (one on each side of the brain).</a:t>
            </a:r>
          </a:p>
          <a:p>
            <a:pPr>
              <a:defRPr/>
            </a:pPr>
            <a:endParaRPr lang="en-US" altLang="en-US" dirty="0">
              <a:solidFill>
                <a:srgbClr val="000000"/>
              </a:solidFill>
              <a:ea typeface="ＭＳ Ｐゴシック" pitchFamily="34" charset="-128"/>
              <a:cs typeface="Times New Roman" pitchFamily="18" charset="0"/>
            </a:endParaRPr>
          </a:p>
          <a:p>
            <a:pPr marL="0" indent="0">
              <a:buNone/>
            </a:pPr>
            <a:endParaRPr lang="en-US" dirty="0"/>
          </a:p>
        </p:txBody>
      </p:sp>
    </p:spTree>
    <p:extLst>
      <p:ext uri="{BB962C8B-B14F-4D97-AF65-F5344CB8AC3E}">
        <p14:creationId xmlns:p14="http://schemas.microsoft.com/office/powerpoint/2010/main" val="2423990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8E26DB-E077-CB44-9604-10946BA09CD2}"/>
              </a:ext>
            </a:extLst>
          </p:cNvPr>
          <p:cNvSpPr>
            <a:spLocks noGrp="1"/>
          </p:cNvSpPr>
          <p:nvPr>
            <p:ph idx="1"/>
          </p:nvPr>
        </p:nvSpPr>
        <p:spPr>
          <a:xfrm>
            <a:off x="1137425" y="289932"/>
            <a:ext cx="7649736" cy="6289288"/>
          </a:xfrm>
        </p:spPr>
        <p:txBody>
          <a:bodyPr>
            <a:normAutofit/>
          </a:bodyPr>
          <a:lstStyle/>
          <a:p>
            <a:pPr>
              <a:buFont typeface="Arial" panose="020B0604020202020204" pitchFamily="34" charset="0"/>
              <a:buChar char="•"/>
              <a:defRPr/>
            </a:pPr>
            <a:endParaRPr lang="en-US" altLang="en-US" sz="2000" b="1" dirty="0">
              <a:ea typeface="ＭＳ Ｐゴシック" pitchFamily="34" charset="-128"/>
              <a:cs typeface="Times New Roman" pitchFamily="18" charset="0"/>
            </a:endParaRPr>
          </a:p>
          <a:p>
            <a:pPr>
              <a:buFont typeface="Arial" panose="020B0604020202020204" pitchFamily="34" charset="0"/>
              <a:buChar char="•"/>
              <a:defRPr/>
            </a:pPr>
            <a:endParaRPr lang="en-US" altLang="en-US" sz="2000" b="1" dirty="0">
              <a:ea typeface="ＭＳ Ｐゴシック" pitchFamily="34" charset="-128"/>
              <a:cs typeface="Times New Roman" pitchFamily="18" charset="0"/>
            </a:endParaRPr>
          </a:p>
          <a:p>
            <a:pPr>
              <a:buFont typeface="Arial" panose="020B0604020202020204" pitchFamily="34" charset="0"/>
              <a:buChar char="•"/>
              <a:defRPr/>
            </a:pPr>
            <a:r>
              <a:rPr lang="en-US" altLang="en-US" sz="2000" b="1" dirty="0">
                <a:ea typeface="ＭＳ Ｐゴシック" pitchFamily="34" charset="-128"/>
                <a:cs typeface="Times New Roman" pitchFamily="18" charset="0"/>
              </a:rPr>
              <a:t>Genetic factors </a:t>
            </a:r>
            <a:r>
              <a:rPr lang="en-US" altLang="en-US" sz="2000" dirty="0">
                <a:ea typeface="ＭＳ Ｐゴシック" pitchFamily="34" charset="-128"/>
                <a:cs typeface="Times New Roman" pitchFamily="18" charset="0"/>
              </a:rPr>
              <a:t>– Evidence points to genetic factors playing a role in the development of several types of personality disorders, including antisocial, narcissistic, paranoid, </a:t>
            </a:r>
            <a:r>
              <a:rPr lang="da-DK" altLang="en-US" sz="2000" dirty="0">
                <a:ea typeface="ＭＳ Ｐゴシック" pitchFamily="34" charset="-128"/>
                <a:cs typeface="Times New Roman" pitchFamily="18" charset="0"/>
              </a:rPr>
              <a:t>and </a:t>
            </a:r>
            <a:r>
              <a:rPr lang="da-DK" altLang="en-US" sz="2000" dirty="0" err="1">
                <a:ea typeface="ＭＳ Ｐゴシック" pitchFamily="34" charset="-128"/>
                <a:cs typeface="Times New Roman" pitchFamily="18" charset="0"/>
              </a:rPr>
              <a:t>borderline</a:t>
            </a:r>
            <a:r>
              <a:rPr lang="da-DK" altLang="en-US" sz="2000" dirty="0">
                <a:ea typeface="ＭＳ Ｐゴシック" pitchFamily="34" charset="-128"/>
                <a:cs typeface="Times New Roman" pitchFamily="18" charset="0"/>
              </a:rPr>
              <a:t> types.</a:t>
            </a:r>
          </a:p>
          <a:p>
            <a:pPr lvl="1">
              <a:buFont typeface="Arial" panose="020B0604020202020204" pitchFamily="34" charset="0"/>
              <a:buChar char="•"/>
              <a:defRPr/>
            </a:pPr>
            <a:r>
              <a:rPr lang="da-DK" altLang="en-US" sz="2000" dirty="0">
                <a:ea typeface="ＭＳ Ｐゴシック" pitchFamily="34" charset="-128"/>
                <a:cs typeface="Times New Roman" pitchFamily="18" charset="0"/>
              </a:rPr>
              <a:t>Personality </a:t>
            </a:r>
            <a:r>
              <a:rPr lang="da-DK" altLang="en-US" sz="2000" dirty="0" err="1">
                <a:ea typeface="ＭＳ Ｐゴシック" pitchFamily="34" charset="-128"/>
                <a:cs typeface="Times New Roman" pitchFamily="18" charset="0"/>
              </a:rPr>
              <a:t>traits</a:t>
            </a:r>
            <a:r>
              <a:rPr lang="da-DK" altLang="en-US" sz="2000" dirty="0">
                <a:ea typeface="ＭＳ Ｐゴシック" pitchFamily="34" charset="-128"/>
                <a:cs typeface="Times New Roman" pitchFamily="18" charset="0"/>
              </a:rPr>
              <a:t> </a:t>
            </a:r>
            <a:r>
              <a:rPr lang="da-DK" altLang="en-US" sz="2000" dirty="0" err="1">
                <a:ea typeface="ＭＳ Ｐゴシック" pitchFamily="34" charset="-128"/>
                <a:cs typeface="Times New Roman" pitchFamily="18" charset="0"/>
              </a:rPr>
              <a:t>may</a:t>
            </a:r>
            <a:r>
              <a:rPr lang="da-DK" altLang="en-US" sz="2000" dirty="0">
                <a:ea typeface="ＭＳ Ｐゴシック" pitchFamily="34" charset="-128"/>
                <a:cs typeface="Times New Roman" pitchFamily="18" charset="0"/>
              </a:rPr>
              <a:t> </a:t>
            </a:r>
            <a:r>
              <a:rPr lang="da-DK" altLang="en-US" sz="2000" dirty="0" err="1">
                <a:ea typeface="ＭＳ Ｐゴシック" pitchFamily="34" charset="-128"/>
                <a:cs typeface="Times New Roman" pitchFamily="18" charset="0"/>
              </a:rPr>
              <a:t>represent</a:t>
            </a:r>
            <a:r>
              <a:rPr lang="da-DK" altLang="en-US" sz="2000" dirty="0">
                <a:ea typeface="ＭＳ Ｐゴシック" pitchFamily="34" charset="-128"/>
                <a:cs typeface="Times New Roman" pitchFamily="18" charset="0"/>
              </a:rPr>
              <a:t> </a:t>
            </a:r>
            <a:r>
              <a:rPr lang="da-DK" altLang="en-US" sz="2000" dirty="0" err="1">
                <a:ea typeface="ＭＳ Ｐゴシック" pitchFamily="34" charset="-128"/>
                <a:cs typeface="Times New Roman" pitchFamily="18" charset="0"/>
              </a:rPr>
              <a:t>interactions</a:t>
            </a:r>
            <a:r>
              <a:rPr lang="da-DK" altLang="en-US" sz="2000" dirty="0">
                <a:ea typeface="ＭＳ Ｐゴシック" pitchFamily="34" charset="-128"/>
                <a:cs typeface="Times New Roman" pitchFamily="18" charset="0"/>
              </a:rPr>
              <a:t> of </a:t>
            </a:r>
            <a:r>
              <a:rPr lang="da-DK" altLang="en-US" sz="2000" dirty="0" err="1">
                <a:ea typeface="ＭＳ Ｐゴシック" pitchFamily="34" charset="-128"/>
                <a:cs typeface="Times New Roman" pitchFamily="18" charset="0"/>
              </a:rPr>
              <a:t>genetic</a:t>
            </a:r>
            <a:r>
              <a:rPr lang="da-DK" altLang="en-US" sz="2000" dirty="0">
                <a:ea typeface="ＭＳ Ｐゴシック" pitchFamily="34" charset="-128"/>
                <a:cs typeface="Times New Roman" pitchFamily="18" charset="0"/>
              </a:rPr>
              <a:t> factors and </a:t>
            </a:r>
            <a:r>
              <a:rPr lang="da-DK" altLang="en-US" sz="2000" dirty="0" err="1">
                <a:ea typeface="ＭＳ Ｐゴシック" pitchFamily="34" charset="-128"/>
                <a:cs typeface="Times New Roman" pitchFamily="18" charset="0"/>
              </a:rPr>
              <a:t>life</a:t>
            </a:r>
            <a:r>
              <a:rPr lang="da-DK" altLang="en-US" sz="2000" dirty="0">
                <a:ea typeface="ＭＳ Ｐゴシック" pitchFamily="34" charset="-128"/>
                <a:cs typeface="Times New Roman" pitchFamily="18" charset="0"/>
              </a:rPr>
              <a:t> </a:t>
            </a:r>
            <a:r>
              <a:rPr lang="da-DK" altLang="en-US" sz="2000" dirty="0" err="1">
                <a:ea typeface="ＭＳ Ｐゴシック" pitchFamily="34" charset="-128"/>
                <a:cs typeface="Times New Roman" pitchFamily="18" charset="0"/>
              </a:rPr>
              <a:t>experience</a:t>
            </a:r>
            <a:endParaRPr lang="da-DK" altLang="en-US" sz="2000" dirty="0">
              <a:ea typeface="ＭＳ Ｐゴシック" pitchFamily="34" charset="-128"/>
              <a:cs typeface="Times New Roman" pitchFamily="18" charset="0"/>
            </a:endParaRPr>
          </a:p>
          <a:p>
            <a:pPr lvl="1">
              <a:buFont typeface="Arial" panose="020B0604020202020204" pitchFamily="34" charset="0"/>
              <a:buChar char="•"/>
              <a:defRPr/>
            </a:pPr>
            <a:endParaRPr lang="da-DK" altLang="en-US" sz="2000" dirty="0">
              <a:ea typeface="ＭＳ Ｐゴシック" pitchFamily="34" charset="-128"/>
              <a:cs typeface="Times New Roman" pitchFamily="18" charset="0"/>
            </a:endParaRPr>
          </a:p>
          <a:p>
            <a:pPr>
              <a:buFont typeface="Arial" panose="020B0604020202020204" pitchFamily="34" charset="0"/>
              <a:buChar char="•"/>
              <a:defRPr/>
            </a:pPr>
            <a:r>
              <a:rPr lang="en-US" altLang="en-US" sz="2000" b="1" dirty="0">
                <a:ea typeface="ＭＳ Ｐゴシック" pitchFamily="34" charset="-128"/>
                <a:cs typeface="Times New Roman" pitchFamily="18" charset="0"/>
              </a:rPr>
              <a:t>Lack of emotional responsiveness </a:t>
            </a:r>
            <a:r>
              <a:rPr lang="en-US" altLang="en-US" sz="2000" dirty="0">
                <a:ea typeface="ＭＳ Ｐゴシック" pitchFamily="34" charset="-128"/>
                <a:cs typeface="Times New Roman" pitchFamily="18" charset="0"/>
              </a:rPr>
              <a:t>– People with antisocial personalities had lower galvanic skin response levels when they were expecting painful stimuli than did normal controls.</a:t>
            </a:r>
          </a:p>
          <a:p>
            <a:pPr lvl="1">
              <a:buFont typeface="Arial" panose="020B0604020202020204" pitchFamily="34" charset="0"/>
              <a:buChar char="•"/>
              <a:defRPr/>
            </a:pPr>
            <a:r>
              <a:rPr lang="en-US" altLang="en-US" sz="2000" dirty="0">
                <a:ea typeface="ＭＳ Ｐゴシック" pitchFamily="34" charset="-128"/>
                <a:cs typeface="Times New Roman" pitchFamily="18" charset="0"/>
              </a:rPr>
              <a:t>Lack of anxiety in threatening situations</a:t>
            </a:r>
          </a:p>
          <a:p>
            <a:endParaRPr lang="en-US" dirty="0"/>
          </a:p>
        </p:txBody>
      </p:sp>
    </p:spTree>
    <p:extLst>
      <p:ext uri="{BB962C8B-B14F-4D97-AF65-F5344CB8AC3E}">
        <p14:creationId xmlns:p14="http://schemas.microsoft.com/office/powerpoint/2010/main" val="2479206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D32BC-5A84-4343-A413-35B6579E4AA6}"/>
              </a:ext>
            </a:extLst>
          </p:cNvPr>
          <p:cNvSpPr>
            <a:spLocks noGrp="1"/>
          </p:cNvSpPr>
          <p:nvPr>
            <p:ph type="title"/>
          </p:nvPr>
        </p:nvSpPr>
        <p:spPr/>
        <p:txBody>
          <a:bodyPr/>
          <a:lstStyle/>
          <a:p>
            <a:r>
              <a:rPr lang="en-US" dirty="0"/>
              <a:t>Sociocultural Perspective</a:t>
            </a:r>
          </a:p>
        </p:txBody>
      </p:sp>
      <p:sp>
        <p:nvSpPr>
          <p:cNvPr id="3" name="Content Placeholder 2">
            <a:extLst>
              <a:ext uri="{FF2B5EF4-FFF2-40B4-BE49-F238E27FC236}">
                <a16:creationId xmlns:a16="http://schemas.microsoft.com/office/drawing/2014/main" id="{741D3177-BC31-3346-92CC-CCD372867A52}"/>
              </a:ext>
            </a:extLst>
          </p:cNvPr>
          <p:cNvSpPr>
            <a:spLocks noGrp="1"/>
          </p:cNvSpPr>
          <p:nvPr>
            <p:ph idx="1"/>
          </p:nvPr>
        </p:nvSpPr>
        <p:spPr>
          <a:xfrm>
            <a:off x="685801" y="1589314"/>
            <a:ext cx="7848600" cy="4321908"/>
          </a:xfrm>
        </p:spPr>
        <p:txBody>
          <a:bodyPr>
            <a:normAutofit/>
          </a:bodyPr>
          <a:lstStyle/>
          <a:p>
            <a:pPr marL="101600" indent="0">
              <a:buNone/>
              <a:defRPr/>
            </a:pPr>
            <a:r>
              <a:rPr lang="en-US" altLang="en-US" sz="2200" dirty="0">
                <a:ea typeface="ＭＳ Ｐゴシック" pitchFamily="34" charset="-128"/>
                <a:cs typeface="Times New Roman" pitchFamily="18" charset="0"/>
              </a:rPr>
              <a:t>Social conditions may contribute to the development of personality disorders.</a:t>
            </a:r>
          </a:p>
          <a:p>
            <a:pPr>
              <a:defRPr/>
            </a:pPr>
            <a:r>
              <a:rPr lang="en-US" altLang="en-US" sz="2200" dirty="0">
                <a:ea typeface="ＭＳ Ｐゴシック" pitchFamily="34" charset="-128"/>
                <a:cs typeface="Times New Roman" pitchFamily="18" charset="0"/>
              </a:rPr>
              <a:t>Stressors encountered by disadvantaged families may contribute to antisocial behavior patterns </a:t>
            </a:r>
          </a:p>
          <a:p>
            <a:pPr lvl="1">
              <a:buFont typeface="Arial" panose="020B0604020202020204" pitchFamily="34" charset="0"/>
              <a:buChar char="•"/>
              <a:defRPr/>
            </a:pPr>
            <a:r>
              <a:rPr lang="en-US" altLang="en-US" sz="2200" dirty="0">
                <a:ea typeface="ＭＳ Ｐゴシック" pitchFamily="34" charset="-128"/>
                <a:cs typeface="Times New Roman" pitchFamily="18" charset="0"/>
              </a:rPr>
              <a:t>Antisocial personality disorder is reported most frequently among people from lower socioeconomic classes</a:t>
            </a:r>
          </a:p>
          <a:p>
            <a:pPr>
              <a:defRPr/>
            </a:pPr>
            <a:r>
              <a:rPr lang="en-US" altLang="en-US" sz="2200" dirty="0">
                <a:ea typeface="ＭＳ Ｐゴシック" pitchFamily="34" charset="-128"/>
                <a:cs typeface="Times New Roman" pitchFamily="18" charset="0"/>
              </a:rPr>
              <a:t>Children reared in poverty more likely to be exposed to deviant role models</a:t>
            </a:r>
          </a:p>
          <a:p>
            <a:pPr>
              <a:defRPr/>
            </a:pPr>
            <a:r>
              <a:rPr lang="en-US" altLang="en-US" sz="2200" dirty="0">
                <a:ea typeface="ＭＳ Ｐゴシック" pitchFamily="34" charset="-128"/>
                <a:cs typeface="Times New Roman" pitchFamily="18" charset="0"/>
              </a:rPr>
              <a:t>Maladjustment in school may lead to alienation and frustration in larger society</a:t>
            </a:r>
          </a:p>
          <a:p>
            <a:endParaRPr lang="en-US" dirty="0"/>
          </a:p>
        </p:txBody>
      </p:sp>
    </p:spTree>
    <p:extLst>
      <p:ext uri="{BB962C8B-B14F-4D97-AF65-F5344CB8AC3E}">
        <p14:creationId xmlns:p14="http://schemas.microsoft.com/office/powerpoint/2010/main" val="3362169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956" y="493952"/>
            <a:ext cx="8661112" cy="6156764"/>
          </a:xfrm>
        </p:spPr>
        <p:txBody>
          <a:bodyPr>
            <a:normAutofit fontScale="92500" lnSpcReduction="20000"/>
          </a:bodyPr>
          <a:lstStyle/>
          <a:p>
            <a:pPr marL="0" indent="0" algn="ctr">
              <a:buNone/>
            </a:pPr>
            <a:r>
              <a:rPr lang="en-US" dirty="0">
                <a:solidFill>
                  <a:srgbClr val="FF0000"/>
                </a:solidFill>
              </a:rPr>
              <a:t>The 10 specific personality disorders are grouped into</a:t>
            </a:r>
          </a:p>
          <a:p>
            <a:pPr marL="0" indent="0" algn="ctr">
              <a:buNone/>
            </a:pPr>
            <a:r>
              <a:rPr lang="en-US" dirty="0">
                <a:solidFill>
                  <a:srgbClr val="FF0000"/>
                </a:solidFill>
              </a:rPr>
              <a:t> three categories called “clusters”</a:t>
            </a:r>
          </a:p>
          <a:p>
            <a:pPr marL="0" indent="0" algn="ctr">
              <a:buNone/>
            </a:pPr>
            <a:endParaRPr lang="en-US" dirty="0">
              <a:solidFill>
                <a:schemeClr val="tx2"/>
              </a:solidFill>
            </a:endParaRPr>
          </a:p>
          <a:p>
            <a:pPr marL="0" indent="0" algn="ctr">
              <a:buNone/>
            </a:pPr>
            <a:r>
              <a:rPr lang="en-US" dirty="0">
                <a:solidFill>
                  <a:schemeClr val="tx2"/>
                </a:solidFill>
              </a:rPr>
              <a:t>Cluster A: odd or eccentric behavior</a:t>
            </a:r>
          </a:p>
          <a:p>
            <a:pPr algn="just">
              <a:buFont typeface="Wingdings" charset="2"/>
              <a:buChar char="§"/>
            </a:pPr>
            <a:endParaRPr lang="en-US" dirty="0">
              <a:solidFill>
                <a:schemeClr val="tx2"/>
              </a:solidFill>
            </a:endParaRPr>
          </a:p>
          <a:p>
            <a:pPr algn="just">
              <a:buFont typeface="Wingdings" charset="2"/>
              <a:buChar char="§"/>
            </a:pPr>
            <a:r>
              <a:rPr lang="en-US" dirty="0">
                <a:solidFill>
                  <a:srgbClr val="D2533C"/>
                </a:solidFill>
              </a:rPr>
              <a:t>Paranoid personality disorder</a:t>
            </a:r>
            <a:r>
              <a:rPr lang="en-US" dirty="0"/>
              <a:t>: a pattern of pervasive distrust and suspiciousness where others’ motives are seen as mean or spiteful. People with paranoid personality disorder often assume people will harm or deceive them and are reluctant to confide in others or become close to them; challenge loyalty of their friends; cold and distant.</a:t>
            </a:r>
          </a:p>
          <a:p>
            <a:pPr algn="just">
              <a:buFont typeface="Wingdings" charset="2"/>
              <a:buChar char="§"/>
            </a:pPr>
            <a:endParaRPr lang="en-US" dirty="0"/>
          </a:p>
          <a:p>
            <a:pPr algn="just">
              <a:buFont typeface="Wingdings" charset="2"/>
              <a:buChar char="§"/>
            </a:pPr>
            <a:r>
              <a:rPr lang="en-US" dirty="0">
                <a:solidFill>
                  <a:srgbClr val="D2533C"/>
                </a:solidFill>
              </a:rPr>
              <a:t>Schizoid personality disorder: </a:t>
            </a:r>
            <a:r>
              <a:rPr lang="en-US" dirty="0"/>
              <a:t>a pervasive pattern of detachment from social relationships and a limited range of emotional expression. A person with schizoid personality disorder typically does not seek close relationships, chooses solitary activities and appears indifferent to praise or criticism from others; not interested in sex; seek jobs with no social contact</a:t>
            </a:r>
          </a:p>
          <a:p>
            <a:pPr algn="just">
              <a:buFont typeface="Wingdings" charset="2"/>
              <a:buChar char="§"/>
            </a:pPr>
            <a:endParaRPr lang="en-US" dirty="0"/>
          </a:p>
          <a:p>
            <a:pPr algn="just">
              <a:buFont typeface="Wingdings" charset="2"/>
              <a:buChar char="§"/>
            </a:pPr>
            <a:r>
              <a:rPr lang="en-US" dirty="0">
                <a:solidFill>
                  <a:srgbClr val="D2533C"/>
                </a:solidFill>
              </a:rPr>
              <a:t>Schizotypal personality disorder</a:t>
            </a:r>
            <a:r>
              <a:rPr lang="en-US" dirty="0"/>
              <a:t>: a pattern of acute discomfort in close relationships, distortions in thinking or perception, and eccentric behavior. A person with schizotypal personality disorder may have odd beliefs or magical thinking, odd or peculiar behavior or speech, or may incorrectly attribute meanings to events; excessive social anxiety</a:t>
            </a:r>
            <a:r>
              <a:rPr lang="en-US"/>
              <a:t>; believes </a:t>
            </a:r>
            <a:r>
              <a:rPr lang="en-US" dirty="0"/>
              <a:t>they have extrasensory abilities.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535545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{BC63404E-DEA4-C346-A23A-3BB68B8E91B7}tf10001069</Template>
  <TotalTime>5536</TotalTime>
  <Words>2108</Words>
  <Application>Microsoft Macintosh PowerPoint</Application>
  <PresentationFormat>On-screen Show (4:3)</PresentationFormat>
  <Paragraphs>164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Black</vt:lpstr>
      <vt:lpstr>Century Gothic</vt:lpstr>
      <vt:lpstr>Wingdings</vt:lpstr>
      <vt:lpstr>Wingdings 3</vt:lpstr>
      <vt:lpstr>Wisp</vt:lpstr>
      <vt:lpstr>PowerPoint Presentation</vt:lpstr>
      <vt:lpstr>PowerPoint Presentation</vt:lpstr>
      <vt:lpstr>Prevalence</vt:lpstr>
      <vt:lpstr>PowerPoint Presentation</vt:lpstr>
      <vt:lpstr>PowerPoint Presentation</vt:lpstr>
      <vt:lpstr>PowerPoint Presentation</vt:lpstr>
      <vt:lpstr>PowerPoint Presentation</vt:lpstr>
      <vt:lpstr>Sociocultural 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Screening for Comorbidity</vt:lpstr>
      <vt:lpstr>PowerPoint Presentation</vt:lpstr>
    </vt:vector>
  </TitlesOfParts>
  <Company>The Levy Launch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Elijah Levy</dc:creator>
  <cp:lastModifiedBy>Elijah Levy</cp:lastModifiedBy>
  <cp:revision>42</cp:revision>
  <dcterms:created xsi:type="dcterms:W3CDTF">2018-10-10T03:50:12Z</dcterms:created>
  <dcterms:modified xsi:type="dcterms:W3CDTF">2020-03-11T03:21:18Z</dcterms:modified>
</cp:coreProperties>
</file>