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7"/>
    <p:restoredTop sz="94663"/>
  </p:normalViewPr>
  <p:slideViewPr>
    <p:cSldViewPr snapToGrid="0" snapToObjects="1">
      <p:cViewPr varScale="1">
        <p:scale>
          <a:sx n="117" d="100"/>
          <a:sy n="117" d="100"/>
        </p:scale>
        <p:origin x="10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FE68D4-4C4F-4BE7-B49C-CD458B4C2CA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062A174-A1BF-47C5-A6A4-9B7D2E448331}">
      <dgm:prSet/>
      <dgm:spPr/>
      <dgm:t>
        <a:bodyPr/>
        <a:lstStyle/>
        <a:p>
          <a:pPr>
            <a:lnSpc>
              <a:spcPct val="100000"/>
            </a:lnSpc>
          </a:pPr>
          <a:r>
            <a:rPr lang="en-US"/>
            <a:t>One can become depressed from biological causes (genetics, hormones) or because of psychological reasons (poor strategies for coping, loss) or environmental like being lonely.</a:t>
          </a:r>
        </a:p>
      </dgm:t>
    </dgm:pt>
    <dgm:pt modelId="{65196ADE-985D-4AB4-8CF3-5EB0CEB06AD8}" type="parTrans" cxnId="{CE065D71-4FBF-4883-89F6-839471EA221D}">
      <dgm:prSet/>
      <dgm:spPr/>
      <dgm:t>
        <a:bodyPr/>
        <a:lstStyle/>
        <a:p>
          <a:endParaRPr lang="en-US"/>
        </a:p>
      </dgm:t>
    </dgm:pt>
    <dgm:pt modelId="{331CCAD6-C622-4512-9581-9419D544BDC1}" type="sibTrans" cxnId="{CE065D71-4FBF-4883-89F6-839471EA221D}">
      <dgm:prSet/>
      <dgm:spPr/>
      <dgm:t>
        <a:bodyPr/>
        <a:lstStyle/>
        <a:p>
          <a:endParaRPr lang="en-US"/>
        </a:p>
      </dgm:t>
    </dgm:pt>
    <dgm:pt modelId="{F9D4CB49-BFC1-477F-AB99-9307D2038ABE}">
      <dgm:prSet/>
      <dgm:spPr/>
      <dgm:t>
        <a:bodyPr/>
        <a:lstStyle/>
        <a:p>
          <a:pPr>
            <a:lnSpc>
              <a:spcPct val="100000"/>
            </a:lnSpc>
          </a:pPr>
          <a:r>
            <a:rPr lang="en-US"/>
            <a:t>Most disorders have a combination  of causes: </a:t>
          </a:r>
        </a:p>
      </dgm:t>
    </dgm:pt>
    <dgm:pt modelId="{4D93790C-7539-497C-B883-25AE8A79BB00}" type="parTrans" cxnId="{BD282A77-7077-487E-9F43-28F4E856DE3A}">
      <dgm:prSet/>
      <dgm:spPr/>
      <dgm:t>
        <a:bodyPr/>
        <a:lstStyle/>
        <a:p>
          <a:endParaRPr lang="en-US"/>
        </a:p>
      </dgm:t>
    </dgm:pt>
    <dgm:pt modelId="{218D39A6-B73E-48BB-874A-3E75630918A4}" type="sibTrans" cxnId="{BD282A77-7077-487E-9F43-28F4E856DE3A}">
      <dgm:prSet/>
      <dgm:spPr/>
      <dgm:t>
        <a:bodyPr/>
        <a:lstStyle/>
        <a:p>
          <a:endParaRPr lang="en-US"/>
        </a:p>
      </dgm:t>
    </dgm:pt>
    <dgm:pt modelId="{FDC78D1D-013B-4633-9EA6-B188388F2C3E}">
      <dgm:prSet/>
      <dgm:spPr/>
      <dgm:t>
        <a:bodyPr/>
        <a:lstStyle/>
        <a:p>
          <a:pPr>
            <a:lnSpc>
              <a:spcPct val="100000"/>
            </a:lnSpc>
          </a:pPr>
          <a:r>
            <a:rPr lang="en-US" dirty="0"/>
            <a:t>Internal (biological) and external (environmental) </a:t>
          </a:r>
        </a:p>
      </dgm:t>
    </dgm:pt>
    <dgm:pt modelId="{1D658B9F-ECBA-47AF-A8B3-DBB933D99CE5}" type="parTrans" cxnId="{221E69E4-6F57-4B78-A6E3-C5FF5B33AC06}">
      <dgm:prSet/>
      <dgm:spPr/>
      <dgm:t>
        <a:bodyPr/>
        <a:lstStyle/>
        <a:p>
          <a:endParaRPr lang="en-US"/>
        </a:p>
      </dgm:t>
    </dgm:pt>
    <dgm:pt modelId="{4B3135A5-E049-411A-8F05-70413D3674FD}" type="sibTrans" cxnId="{221E69E4-6F57-4B78-A6E3-C5FF5B33AC06}">
      <dgm:prSet/>
      <dgm:spPr/>
      <dgm:t>
        <a:bodyPr/>
        <a:lstStyle/>
        <a:p>
          <a:endParaRPr lang="en-US"/>
        </a:p>
      </dgm:t>
    </dgm:pt>
    <dgm:pt modelId="{1F67C090-97A4-4B87-BA40-AF8CFEDF4630}">
      <dgm:prSet/>
      <dgm:spPr/>
      <dgm:t>
        <a:bodyPr/>
        <a:lstStyle/>
        <a:p>
          <a:pPr>
            <a:lnSpc>
              <a:spcPct val="100000"/>
            </a:lnSpc>
          </a:pPr>
          <a:r>
            <a:rPr lang="en-US"/>
            <a:t>The theory that accounts for both causes is called:</a:t>
          </a:r>
        </a:p>
      </dgm:t>
    </dgm:pt>
    <dgm:pt modelId="{42B40EE9-674F-428A-898F-1B318B1062C2}" type="parTrans" cxnId="{02167353-63DD-4365-99A2-33E5649ABE0A}">
      <dgm:prSet/>
      <dgm:spPr/>
      <dgm:t>
        <a:bodyPr/>
        <a:lstStyle/>
        <a:p>
          <a:endParaRPr lang="en-US"/>
        </a:p>
      </dgm:t>
    </dgm:pt>
    <dgm:pt modelId="{D238923D-5D83-41BB-B664-FF3FA9D46AAC}" type="sibTrans" cxnId="{02167353-63DD-4365-99A2-33E5649ABE0A}">
      <dgm:prSet/>
      <dgm:spPr/>
      <dgm:t>
        <a:bodyPr/>
        <a:lstStyle/>
        <a:p>
          <a:endParaRPr lang="en-US"/>
        </a:p>
      </dgm:t>
    </dgm:pt>
    <dgm:pt modelId="{28589055-EA76-4879-B8EB-BBCCF994E188}">
      <dgm:prSet/>
      <dgm:spPr/>
      <dgm:t>
        <a:bodyPr/>
        <a:lstStyle/>
        <a:p>
          <a:pPr>
            <a:lnSpc>
              <a:spcPct val="100000"/>
            </a:lnSpc>
          </a:pPr>
          <a:r>
            <a:rPr lang="en-US"/>
            <a:t>Diathesis Stress Model:  you may be predisposed for a psychological disorder that remains unexpressed until triggered by stress. </a:t>
          </a:r>
        </a:p>
      </dgm:t>
    </dgm:pt>
    <dgm:pt modelId="{C30871D8-1D52-426C-A458-3DB61E95CC08}" type="parTrans" cxnId="{B0437F62-654A-45CA-AEB1-65FA06286650}">
      <dgm:prSet/>
      <dgm:spPr/>
      <dgm:t>
        <a:bodyPr/>
        <a:lstStyle/>
        <a:p>
          <a:endParaRPr lang="en-US"/>
        </a:p>
      </dgm:t>
    </dgm:pt>
    <dgm:pt modelId="{DA46E5E8-8CBD-4603-886C-4950167E2F67}" type="sibTrans" cxnId="{B0437F62-654A-45CA-AEB1-65FA06286650}">
      <dgm:prSet/>
      <dgm:spPr/>
      <dgm:t>
        <a:bodyPr/>
        <a:lstStyle/>
        <a:p>
          <a:endParaRPr lang="en-US"/>
        </a:p>
      </dgm:t>
    </dgm:pt>
    <dgm:pt modelId="{E2E5C035-DF15-4824-A9C4-B021A5E59B26}" type="pres">
      <dgm:prSet presAssocID="{35FE68D4-4C4F-4BE7-B49C-CD458B4C2CA0}" presName="root" presStyleCnt="0">
        <dgm:presLayoutVars>
          <dgm:dir/>
          <dgm:resizeHandles val="exact"/>
        </dgm:presLayoutVars>
      </dgm:prSet>
      <dgm:spPr/>
    </dgm:pt>
    <dgm:pt modelId="{7C5AA56E-4E20-4D0F-A9C3-92B66D2F6C8F}" type="pres">
      <dgm:prSet presAssocID="{C062A174-A1BF-47C5-A6A4-9B7D2E448331}" presName="compNode" presStyleCnt="0"/>
      <dgm:spPr/>
    </dgm:pt>
    <dgm:pt modelId="{D92845E8-3E65-4AF8-AFF9-079DAD0CD3D2}" type="pres">
      <dgm:prSet presAssocID="{C062A174-A1BF-47C5-A6A4-9B7D2E448331}" presName="bgRect" presStyleLbl="bgShp" presStyleIdx="0" presStyleCnt="5"/>
      <dgm:spPr/>
    </dgm:pt>
    <dgm:pt modelId="{7FB99339-BEF5-4BEF-BCC0-829B3649C021}" type="pres">
      <dgm:prSet presAssocID="{C062A174-A1BF-47C5-A6A4-9B7D2E44833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5FAAD77D-9C66-4317-895B-C3F0EACE24AF}" type="pres">
      <dgm:prSet presAssocID="{C062A174-A1BF-47C5-A6A4-9B7D2E448331}" presName="spaceRect" presStyleCnt="0"/>
      <dgm:spPr/>
    </dgm:pt>
    <dgm:pt modelId="{A03179AF-6999-4799-8DE5-897799987801}" type="pres">
      <dgm:prSet presAssocID="{C062A174-A1BF-47C5-A6A4-9B7D2E448331}" presName="parTx" presStyleLbl="revTx" presStyleIdx="0" presStyleCnt="5">
        <dgm:presLayoutVars>
          <dgm:chMax val="0"/>
          <dgm:chPref val="0"/>
        </dgm:presLayoutVars>
      </dgm:prSet>
      <dgm:spPr/>
    </dgm:pt>
    <dgm:pt modelId="{59627306-5D64-42FE-B238-876C2F43EE1C}" type="pres">
      <dgm:prSet presAssocID="{331CCAD6-C622-4512-9581-9419D544BDC1}" presName="sibTrans" presStyleCnt="0"/>
      <dgm:spPr/>
    </dgm:pt>
    <dgm:pt modelId="{2F00662C-19C2-4CD8-8165-749FF2E2E37E}" type="pres">
      <dgm:prSet presAssocID="{F9D4CB49-BFC1-477F-AB99-9307D2038ABE}" presName="compNode" presStyleCnt="0"/>
      <dgm:spPr/>
    </dgm:pt>
    <dgm:pt modelId="{02C20FF5-CEF5-432C-B2B1-7FE08A3E8712}" type="pres">
      <dgm:prSet presAssocID="{F9D4CB49-BFC1-477F-AB99-9307D2038ABE}" presName="bgRect" presStyleLbl="bgShp" presStyleIdx="1" presStyleCnt="5"/>
      <dgm:spPr/>
    </dgm:pt>
    <dgm:pt modelId="{CBE5C10C-EC17-4F60-A97E-7EFB6C38CED0}" type="pres">
      <dgm:prSet presAssocID="{F9D4CB49-BFC1-477F-AB99-9307D2038AB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nger Print"/>
        </a:ext>
      </dgm:extLst>
    </dgm:pt>
    <dgm:pt modelId="{5134D89C-975A-4564-9786-F410C8093946}" type="pres">
      <dgm:prSet presAssocID="{F9D4CB49-BFC1-477F-AB99-9307D2038ABE}" presName="spaceRect" presStyleCnt="0"/>
      <dgm:spPr/>
    </dgm:pt>
    <dgm:pt modelId="{F1B160C5-6ACD-4BD1-A8EE-703B7A9FC302}" type="pres">
      <dgm:prSet presAssocID="{F9D4CB49-BFC1-477F-AB99-9307D2038ABE}" presName="parTx" presStyleLbl="revTx" presStyleIdx="1" presStyleCnt="5">
        <dgm:presLayoutVars>
          <dgm:chMax val="0"/>
          <dgm:chPref val="0"/>
        </dgm:presLayoutVars>
      </dgm:prSet>
      <dgm:spPr/>
    </dgm:pt>
    <dgm:pt modelId="{D920DE3D-5F2E-4C46-BF20-355F2BBDB53D}" type="pres">
      <dgm:prSet presAssocID="{218D39A6-B73E-48BB-874A-3E75630918A4}" presName="sibTrans" presStyleCnt="0"/>
      <dgm:spPr/>
    </dgm:pt>
    <dgm:pt modelId="{074C8F9F-54BB-47E3-B254-914153611D5F}" type="pres">
      <dgm:prSet presAssocID="{FDC78D1D-013B-4633-9EA6-B188388F2C3E}" presName="compNode" presStyleCnt="0"/>
      <dgm:spPr/>
    </dgm:pt>
    <dgm:pt modelId="{DF3F1562-AB12-4ACD-BD42-046B161AD431}" type="pres">
      <dgm:prSet presAssocID="{FDC78D1D-013B-4633-9EA6-B188388F2C3E}" presName="bgRect" presStyleLbl="bgShp" presStyleIdx="2" presStyleCnt="5"/>
      <dgm:spPr/>
    </dgm:pt>
    <dgm:pt modelId="{4607BA65-9A48-4C32-905E-975B250CAF0A}" type="pres">
      <dgm:prSet presAssocID="{FDC78D1D-013B-4633-9EA6-B188388F2C3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umpkin"/>
        </a:ext>
      </dgm:extLst>
    </dgm:pt>
    <dgm:pt modelId="{FB218660-1D0B-4A2C-A2CF-5D4E7E330F9D}" type="pres">
      <dgm:prSet presAssocID="{FDC78D1D-013B-4633-9EA6-B188388F2C3E}" presName="spaceRect" presStyleCnt="0"/>
      <dgm:spPr/>
    </dgm:pt>
    <dgm:pt modelId="{D0BCC570-583D-462E-AE5E-56C1A8AA3178}" type="pres">
      <dgm:prSet presAssocID="{FDC78D1D-013B-4633-9EA6-B188388F2C3E}" presName="parTx" presStyleLbl="revTx" presStyleIdx="2" presStyleCnt="5">
        <dgm:presLayoutVars>
          <dgm:chMax val="0"/>
          <dgm:chPref val="0"/>
        </dgm:presLayoutVars>
      </dgm:prSet>
      <dgm:spPr/>
    </dgm:pt>
    <dgm:pt modelId="{65C190DB-C359-4585-BFB1-7EF68FB7E104}" type="pres">
      <dgm:prSet presAssocID="{4B3135A5-E049-411A-8F05-70413D3674FD}" presName="sibTrans" presStyleCnt="0"/>
      <dgm:spPr/>
    </dgm:pt>
    <dgm:pt modelId="{5399471B-86AB-4432-B4C9-F270561EE61F}" type="pres">
      <dgm:prSet presAssocID="{1F67C090-97A4-4B87-BA40-AF8CFEDF4630}" presName="compNode" presStyleCnt="0"/>
      <dgm:spPr/>
    </dgm:pt>
    <dgm:pt modelId="{88B526E7-103B-46C4-9679-7EA6F214750D}" type="pres">
      <dgm:prSet presAssocID="{1F67C090-97A4-4B87-BA40-AF8CFEDF4630}" presName="bgRect" presStyleLbl="bgShp" presStyleIdx="3" presStyleCnt="5"/>
      <dgm:spPr/>
    </dgm:pt>
    <dgm:pt modelId="{C683DAA5-7EAF-4809-85B1-5E6EC5BE1F5D}" type="pres">
      <dgm:prSet presAssocID="{1F67C090-97A4-4B87-BA40-AF8CFEDF4630}"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nected"/>
        </a:ext>
      </dgm:extLst>
    </dgm:pt>
    <dgm:pt modelId="{F44CE424-C834-464D-8252-6F014587B484}" type="pres">
      <dgm:prSet presAssocID="{1F67C090-97A4-4B87-BA40-AF8CFEDF4630}" presName="spaceRect" presStyleCnt="0"/>
      <dgm:spPr/>
    </dgm:pt>
    <dgm:pt modelId="{BBC9808E-5080-47A8-B511-FDBDD62F2FFC}" type="pres">
      <dgm:prSet presAssocID="{1F67C090-97A4-4B87-BA40-AF8CFEDF4630}" presName="parTx" presStyleLbl="revTx" presStyleIdx="3" presStyleCnt="5">
        <dgm:presLayoutVars>
          <dgm:chMax val="0"/>
          <dgm:chPref val="0"/>
        </dgm:presLayoutVars>
      </dgm:prSet>
      <dgm:spPr/>
    </dgm:pt>
    <dgm:pt modelId="{76C50174-0A11-4924-BABC-34E422908102}" type="pres">
      <dgm:prSet presAssocID="{D238923D-5D83-41BB-B664-FF3FA9D46AAC}" presName="sibTrans" presStyleCnt="0"/>
      <dgm:spPr/>
    </dgm:pt>
    <dgm:pt modelId="{D65D8C20-711D-4FAB-89DD-AD78F83E292D}" type="pres">
      <dgm:prSet presAssocID="{28589055-EA76-4879-B8EB-BBCCF994E188}" presName="compNode" presStyleCnt="0"/>
      <dgm:spPr/>
    </dgm:pt>
    <dgm:pt modelId="{68CCF245-42A0-4A2F-A0F1-B6C2F150ECD3}" type="pres">
      <dgm:prSet presAssocID="{28589055-EA76-4879-B8EB-BBCCF994E188}" presName="bgRect" presStyleLbl="bgShp" presStyleIdx="4" presStyleCnt="5"/>
      <dgm:spPr/>
    </dgm:pt>
    <dgm:pt modelId="{8D300170-321C-4D7B-B9DF-823A66ABC3C5}" type="pres">
      <dgm:prSet presAssocID="{28589055-EA76-4879-B8EB-BBCCF994E18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rain"/>
        </a:ext>
      </dgm:extLst>
    </dgm:pt>
    <dgm:pt modelId="{89F9C32C-0434-49AB-ABDB-C42BDF069D9F}" type="pres">
      <dgm:prSet presAssocID="{28589055-EA76-4879-B8EB-BBCCF994E188}" presName="spaceRect" presStyleCnt="0"/>
      <dgm:spPr/>
    </dgm:pt>
    <dgm:pt modelId="{3AFEC495-4527-4363-9DAB-1088D7D8AEB0}" type="pres">
      <dgm:prSet presAssocID="{28589055-EA76-4879-B8EB-BBCCF994E188}" presName="parTx" presStyleLbl="revTx" presStyleIdx="4" presStyleCnt="5">
        <dgm:presLayoutVars>
          <dgm:chMax val="0"/>
          <dgm:chPref val="0"/>
        </dgm:presLayoutVars>
      </dgm:prSet>
      <dgm:spPr/>
    </dgm:pt>
  </dgm:ptLst>
  <dgm:cxnLst>
    <dgm:cxn modelId="{3C5A6504-00C5-0847-B91A-225EA8403A99}" type="presOf" srcId="{28589055-EA76-4879-B8EB-BBCCF994E188}" destId="{3AFEC495-4527-4363-9DAB-1088D7D8AEB0}" srcOrd="0" destOrd="0" presId="urn:microsoft.com/office/officeart/2018/2/layout/IconVerticalSolidList"/>
    <dgm:cxn modelId="{DF427140-E43A-2A42-AF63-E5C93EF83C70}" type="presOf" srcId="{1F67C090-97A4-4B87-BA40-AF8CFEDF4630}" destId="{BBC9808E-5080-47A8-B511-FDBDD62F2FFC}" srcOrd="0" destOrd="0" presId="urn:microsoft.com/office/officeart/2018/2/layout/IconVerticalSolidList"/>
    <dgm:cxn modelId="{02167353-63DD-4365-99A2-33E5649ABE0A}" srcId="{35FE68D4-4C4F-4BE7-B49C-CD458B4C2CA0}" destId="{1F67C090-97A4-4B87-BA40-AF8CFEDF4630}" srcOrd="3" destOrd="0" parTransId="{42B40EE9-674F-428A-898F-1B318B1062C2}" sibTransId="{D238923D-5D83-41BB-B664-FF3FA9D46AAC}"/>
    <dgm:cxn modelId="{B0437F62-654A-45CA-AEB1-65FA06286650}" srcId="{35FE68D4-4C4F-4BE7-B49C-CD458B4C2CA0}" destId="{28589055-EA76-4879-B8EB-BBCCF994E188}" srcOrd="4" destOrd="0" parTransId="{C30871D8-1D52-426C-A458-3DB61E95CC08}" sibTransId="{DA46E5E8-8CBD-4603-886C-4950167E2F67}"/>
    <dgm:cxn modelId="{15C2AA6E-0720-7D45-BF0B-A38DD867D7CC}" type="presOf" srcId="{35FE68D4-4C4F-4BE7-B49C-CD458B4C2CA0}" destId="{E2E5C035-DF15-4824-A9C4-B021A5E59B26}" srcOrd="0" destOrd="0" presId="urn:microsoft.com/office/officeart/2018/2/layout/IconVerticalSolidList"/>
    <dgm:cxn modelId="{CE065D71-4FBF-4883-89F6-839471EA221D}" srcId="{35FE68D4-4C4F-4BE7-B49C-CD458B4C2CA0}" destId="{C062A174-A1BF-47C5-A6A4-9B7D2E448331}" srcOrd="0" destOrd="0" parTransId="{65196ADE-985D-4AB4-8CF3-5EB0CEB06AD8}" sibTransId="{331CCAD6-C622-4512-9581-9419D544BDC1}"/>
    <dgm:cxn modelId="{BD282A77-7077-487E-9F43-28F4E856DE3A}" srcId="{35FE68D4-4C4F-4BE7-B49C-CD458B4C2CA0}" destId="{F9D4CB49-BFC1-477F-AB99-9307D2038ABE}" srcOrd="1" destOrd="0" parTransId="{4D93790C-7539-497C-B883-25AE8A79BB00}" sibTransId="{218D39A6-B73E-48BB-874A-3E75630918A4}"/>
    <dgm:cxn modelId="{2A8D6987-BF06-2F4B-996E-106D58F0BCE7}" type="presOf" srcId="{F9D4CB49-BFC1-477F-AB99-9307D2038ABE}" destId="{F1B160C5-6ACD-4BD1-A8EE-703B7A9FC302}" srcOrd="0" destOrd="0" presId="urn:microsoft.com/office/officeart/2018/2/layout/IconVerticalSolidList"/>
    <dgm:cxn modelId="{5782E3B8-4E39-D748-9D8C-621D58B18C74}" type="presOf" srcId="{FDC78D1D-013B-4633-9EA6-B188388F2C3E}" destId="{D0BCC570-583D-462E-AE5E-56C1A8AA3178}" srcOrd="0" destOrd="0" presId="urn:microsoft.com/office/officeart/2018/2/layout/IconVerticalSolidList"/>
    <dgm:cxn modelId="{63E8B4D5-19FC-DA44-B567-A4D3A8AFF322}" type="presOf" srcId="{C062A174-A1BF-47C5-A6A4-9B7D2E448331}" destId="{A03179AF-6999-4799-8DE5-897799987801}" srcOrd="0" destOrd="0" presId="urn:microsoft.com/office/officeart/2018/2/layout/IconVerticalSolidList"/>
    <dgm:cxn modelId="{221E69E4-6F57-4B78-A6E3-C5FF5B33AC06}" srcId="{35FE68D4-4C4F-4BE7-B49C-CD458B4C2CA0}" destId="{FDC78D1D-013B-4633-9EA6-B188388F2C3E}" srcOrd="2" destOrd="0" parTransId="{1D658B9F-ECBA-47AF-A8B3-DBB933D99CE5}" sibTransId="{4B3135A5-E049-411A-8F05-70413D3674FD}"/>
    <dgm:cxn modelId="{6ACA6A6B-A0E1-354B-8172-C9D19DEDD3E1}" type="presParOf" srcId="{E2E5C035-DF15-4824-A9C4-B021A5E59B26}" destId="{7C5AA56E-4E20-4D0F-A9C3-92B66D2F6C8F}" srcOrd="0" destOrd="0" presId="urn:microsoft.com/office/officeart/2018/2/layout/IconVerticalSolidList"/>
    <dgm:cxn modelId="{2BEFBEEC-276C-FC44-9AB5-17D4526525B1}" type="presParOf" srcId="{7C5AA56E-4E20-4D0F-A9C3-92B66D2F6C8F}" destId="{D92845E8-3E65-4AF8-AFF9-079DAD0CD3D2}" srcOrd="0" destOrd="0" presId="urn:microsoft.com/office/officeart/2018/2/layout/IconVerticalSolidList"/>
    <dgm:cxn modelId="{6A66629B-BE2E-9642-8A95-A6DD2335AF3E}" type="presParOf" srcId="{7C5AA56E-4E20-4D0F-A9C3-92B66D2F6C8F}" destId="{7FB99339-BEF5-4BEF-BCC0-829B3649C021}" srcOrd="1" destOrd="0" presId="urn:microsoft.com/office/officeart/2018/2/layout/IconVerticalSolidList"/>
    <dgm:cxn modelId="{33B38CB6-CBBE-F24C-8CB3-278B8D85B4C9}" type="presParOf" srcId="{7C5AA56E-4E20-4D0F-A9C3-92B66D2F6C8F}" destId="{5FAAD77D-9C66-4317-895B-C3F0EACE24AF}" srcOrd="2" destOrd="0" presId="urn:microsoft.com/office/officeart/2018/2/layout/IconVerticalSolidList"/>
    <dgm:cxn modelId="{BD260614-D4A7-BB44-B290-106246B1157D}" type="presParOf" srcId="{7C5AA56E-4E20-4D0F-A9C3-92B66D2F6C8F}" destId="{A03179AF-6999-4799-8DE5-897799987801}" srcOrd="3" destOrd="0" presId="urn:microsoft.com/office/officeart/2018/2/layout/IconVerticalSolidList"/>
    <dgm:cxn modelId="{47D67B06-17AF-A744-9667-BE1AAD7FBB24}" type="presParOf" srcId="{E2E5C035-DF15-4824-A9C4-B021A5E59B26}" destId="{59627306-5D64-42FE-B238-876C2F43EE1C}" srcOrd="1" destOrd="0" presId="urn:microsoft.com/office/officeart/2018/2/layout/IconVerticalSolidList"/>
    <dgm:cxn modelId="{E6DDDD62-E170-0F4A-975B-2DE39E9F3DF3}" type="presParOf" srcId="{E2E5C035-DF15-4824-A9C4-B021A5E59B26}" destId="{2F00662C-19C2-4CD8-8165-749FF2E2E37E}" srcOrd="2" destOrd="0" presId="urn:microsoft.com/office/officeart/2018/2/layout/IconVerticalSolidList"/>
    <dgm:cxn modelId="{71302FCC-7130-7744-9EBA-C638FEA02445}" type="presParOf" srcId="{2F00662C-19C2-4CD8-8165-749FF2E2E37E}" destId="{02C20FF5-CEF5-432C-B2B1-7FE08A3E8712}" srcOrd="0" destOrd="0" presId="urn:microsoft.com/office/officeart/2018/2/layout/IconVerticalSolidList"/>
    <dgm:cxn modelId="{90B5CC1F-6BDF-254A-8C9E-D7EC4BF02374}" type="presParOf" srcId="{2F00662C-19C2-4CD8-8165-749FF2E2E37E}" destId="{CBE5C10C-EC17-4F60-A97E-7EFB6C38CED0}" srcOrd="1" destOrd="0" presId="urn:microsoft.com/office/officeart/2018/2/layout/IconVerticalSolidList"/>
    <dgm:cxn modelId="{0CEC7452-746D-0449-9E7F-2F3D38B90C33}" type="presParOf" srcId="{2F00662C-19C2-4CD8-8165-749FF2E2E37E}" destId="{5134D89C-975A-4564-9786-F410C8093946}" srcOrd="2" destOrd="0" presId="urn:microsoft.com/office/officeart/2018/2/layout/IconVerticalSolidList"/>
    <dgm:cxn modelId="{159C0DB4-12A9-BE40-BF60-4F49A375BD7F}" type="presParOf" srcId="{2F00662C-19C2-4CD8-8165-749FF2E2E37E}" destId="{F1B160C5-6ACD-4BD1-A8EE-703B7A9FC302}" srcOrd="3" destOrd="0" presId="urn:microsoft.com/office/officeart/2018/2/layout/IconVerticalSolidList"/>
    <dgm:cxn modelId="{C570C655-59F5-2842-96BA-82759C746866}" type="presParOf" srcId="{E2E5C035-DF15-4824-A9C4-B021A5E59B26}" destId="{D920DE3D-5F2E-4C46-BF20-355F2BBDB53D}" srcOrd="3" destOrd="0" presId="urn:microsoft.com/office/officeart/2018/2/layout/IconVerticalSolidList"/>
    <dgm:cxn modelId="{CDA58332-9C95-BF40-B1E3-47FED58C9E69}" type="presParOf" srcId="{E2E5C035-DF15-4824-A9C4-B021A5E59B26}" destId="{074C8F9F-54BB-47E3-B254-914153611D5F}" srcOrd="4" destOrd="0" presId="urn:microsoft.com/office/officeart/2018/2/layout/IconVerticalSolidList"/>
    <dgm:cxn modelId="{D553454E-4BA2-8E43-BE50-29FA22A93754}" type="presParOf" srcId="{074C8F9F-54BB-47E3-B254-914153611D5F}" destId="{DF3F1562-AB12-4ACD-BD42-046B161AD431}" srcOrd="0" destOrd="0" presId="urn:microsoft.com/office/officeart/2018/2/layout/IconVerticalSolidList"/>
    <dgm:cxn modelId="{762A3052-ACC5-E347-865E-F4F339D47242}" type="presParOf" srcId="{074C8F9F-54BB-47E3-B254-914153611D5F}" destId="{4607BA65-9A48-4C32-905E-975B250CAF0A}" srcOrd="1" destOrd="0" presId="urn:microsoft.com/office/officeart/2018/2/layout/IconVerticalSolidList"/>
    <dgm:cxn modelId="{5486B48A-ADB1-8643-A75E-B8DF1554E604}" type="presParOf" srcId="{074C8F9F-54BB-47E3-B254-914153611D5F}" destId="{FB218660-1D0B-4A2C-A2CF-5D4E7E330F9D}" srcOrd="2" destOrd="0" presId="urn:microsoft.com/office/officeart/2018/2/layout/IconVerticalSolidList"/>
    <dgm:cxn modelId="{BE1F92BD-8CA4-E343-9D55-A9BC92EB6A2E}" type="presParOf" srcId="{074C8F9F-54BB-47E3-B254-914153611D5F}" destId="{D0BCC570-583D-462E-AE5E-56C1A8AA3178}" srcOrd="3" destOrd="0" presId="urn:microsoft.com/office/officeart/2018/2/layout/IconVerticalSolidList"/>
    <dgm:cxn modelId="{7FBF035E-D671-1442-8C2F-F18EAF942324}" type="presParOf" srcId="{E2E5C035-DF15-4824-A9C4-B021A5E59B26}" destId="{65C190DB-C359-4585-BFB1-7EF68FB7E104}" srcOrd="5" destOrd="0" presId="urn:microsoft.com/office/officeart/2018/2/layout/IconVerticalSolidList"/>
    <dgm:cxn modelId="{4246EC56-6807-8642-99BF-FD60EC228B37}" type="presParOf" srcId="{E2E5C035-DF15-4824-A9C4-B021A5E59B26}" destId="{5399471B-86AB-4432-B4C9-F270561EE61F}" srcOrd="6" destOrd="0" presId="urn:microsoft.com/office/officeart/2018/2/layout/IconVerticalSolidList"/>
    <dgm:cxn modelId="{EA209BEC-44A6-3F4D-A635-E809933AB190}" type="presParOf" srcId="{5399471B-86AB-4432-B4C9-F270561EE61F}" destId="{88B526E7-103B-46C4-9679-7EA6F214750D}" srcOrd="0" destOrd="0" presId="urn:microsoft.com/office/officeart/2018/2/layout/IconVerticalSolidList"/>
    <dgm:cxn modelId="{AD3819A2-6A31-C34A-8968-BD96AAE2AC79}" type="presParOf" srcId="{5399471B-86AB-4432-B4C9-F270561EE61F}" destId="{C683DAA5-7EAF-4809-85B1-5E6EC5BE1F5D}" srcOrd="1" destOrd="0" presId="urn:microsoft.com/office/officeart/2018/2/layout/IconVerticalSolidList"/>
    <dgm:cxn modelId="{03CEC2D8-E054-DA4F-AF81-D40A288FAB93}" type="presParOf" srcId="{5399471B-86AB-4432-B4C9-F270561EE61F}" destId="{F44CE424-C834-464D-8252-6F014587B484}" srcOrd="2" destOrd="0" presId="urn:microsoft.com/office/officeart/2018/2/layout/IconVerticalSolidList"/>
    <dgm:cxn modelId="{B3A18C14-FEBA-2444-81CB-A048969D8330}" type="presParOf" srcId="{5399471B-86AB-4432-B4C9-F270561EE61F}" destId="{BBC9808E-5080-47A8-B511-FDBDD62F2FFC}" srcOrd="3" destOrd="0" presId="urn:microsoft.com/office/officeart/2018/2/layout/IconVerticalSolidList"/>
    <dgm:cxn modelId="{7ACD8149-CF1E-CD46-9261-027AC05B8E8A}" type="presParOf" srcId="{E2E5C035-DF15-4824-A9C4-B021A5E59B26}" destId="{76C50174-0A11-4924-BABC-34E422908102}" srcOrd="7" destOrd="0" presId="urn:microsoft.com/office/officeart/2018/2/layout/IconVerticalSolidList"/>
    <dgm:cxn modelId="{8B4188CF-6741-5D42-9D46-7325701216F4}" type="presParOf" srcId="{E2E5C035-DF15-4824-A9C4-B021A5E59B26}" destId="{D65D8C20-711D-4FAB-89DD-AD78F83E292D}" srcOrd="8" destOrd="0" presId="urn:microsoft.com/office/officeart/2018/2/layout/IconVerticalSolidList"/>
    <dgm:cxn modelId="{50EAEAF8-E790-A443-8D0E-BF56DE9E4126}" type="presParOf" srcId="{D65D8C20-711D-4FAB-89DD-AD78F83E292D}" destId="{68CCF245-42A0-4A2F-A0F1-B6C2F150ECD3}" srcOrd="0" destOrd="0" presId="urn:microsoft.com/office/officeart/2018/2/layout/IconVerticalSolidList"/>
    <dgm:cxn modelId="{DCF6A257-EFBF-6146-87AF-1CCE3B945BDB}" type="presParOf" srcId="{D65D8C20-711D-4FAB-89DD-AD78F83E292D}" destId="{8D300170-321C-4D7B-B9DF-823A66ABC3C5}" srcOrd="1" destOrd="0" presId="urn:microsoft.com/office/officeart/2018/2/layout/IconVerticalSolidList"/>
    <dgm:cxn modelId="{880FAFA9-EC06-064E-995D-D2CD14656737}" type="presParOf" srcId="{D65D8C20-711D-4FAB-89DD-AD78F83E292D}" destId="{89F9C32C-0434-49AB-ABDB-C42BDF069D9F}" srcOrd="2" destOrd="0" presId="urn:microsoft.com/office/officeart/2018/2/layout/IconVerticalSolidList"/>
    <dgm:cxn modelId="{BCBA645C-5FD6-EB4E-979A-7855415D6D64}" type="presParOf" srcId="{D65D8C20-711D-4FAB-89DD-AD78F83E292D}" destId="{3AFEC495-4527-4363-9DAB-1088D7D8AEB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845E8-3E65-4AF8-AFF9-079DAD0CD3D2}">
      <dsp:nvSpPr>
        <dsp:cNvPr id="0" name=""/>
        <dsp:cNvSpPr/>
      </dsp:nvSpPr>
      <dsp:spPr>
        <a:xfrm>
          <a:off x="0" y="5026"/>
          <a:ext cx="5827320" cy="10706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99339-BEF5-4BEF-BCC0-829B3649C021}">
      <dsp:nvSpPr>
        <dsp:cNvPr id="0" name=""/>
        <dsp:cNvSpPr/>
      </dsp:nvSpPr>
      <dsp:spPr>
        <a:xfrm>
          <a:off x="323885" y="245933"/>
          <a:ext cx="588883" cy="5888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03179AF-6999-4799-8DE5-897799987801}">
      <dsp:nvSpPr>
        <dsp:cNvPr id="0" name=""/>
        <dsp:cNvSpPr/>
      </dsp:nvSpPr>
      <dsp:spPr>
        <a:xfrm>
          <a:off x="1236655" y="5026"/>
          <a:ext cx="4590664" cy="107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15" tIns="113315" rIns="113315" bIns="113315" numCol="1" spcCol="1270" anchor="ctr" anchorCtr="0">
          <a:noAutofit/>
        </a:bodyPr>
        <a:lstStyle/>
        <a:p>
          <a:pPr marL="0" lvl="0" indent="0" algn="l" defTabSz="622300">
            <a:lnSpc>
              <a:spcPct val="100000"/>
            </a:lnSpc>
            <a:spcBef>
              <a:spcPct val="0"/>
            </a:spcBef>
            <a:spcAft>
              <a:spcPct val="35000"/>
            </a:spcAft>
            <a:buNone/>
          </a:pPr>
          <a:r>
            <a:rPr lang="en-US" sz="1400" kern="1200"/>
            <a:t>One can become depressed from biological causes (genetics, hormones) or because of psychological reasons (poor strategies for coping, loss) or environmental like being lonely.</a:t>
          </a:r>
        </a:p>
      </dsp:txBody>
      <dsp:txXfrm>
        <a:off x="1236655" y="5026"/>
        <a:ext cx="4590664" cy="1070697"/>
      </dsp:txXfrm>
    </dsp:sp>
    <dsp:sp modelId="{02C20FF5-CEF5-432C-B2B1-7FE08A3E8712}">
      <dsp:nvSpPr>
        <dsp:cNvPr id="0" name=""/>
        <dsp:cNvSpPr/>
      </dsp:nvSpPr>
      <dsp:spPr>
        <a:xfrm>
          <a:off x="0" y="1343398"/>
          <a:ext cx="5827320" cy="10706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E5C10C-EC17-4F60-A97E-7EFB6C38CED0}">
      <dsp:nvSpPr>
        <dsp:cNvPr id="0" name=""/>
        <dsp:cNvSpPr/>
      </dsp:nvSpPr>
      <dsp:spPr>
        <a:xfrm>
          <a:off x="323885" y="1584305"/>
          <a:ext cx="588883" cy="5888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1B160C5-6ACD-4BD1-A8EE-703B7A9FC302}">
      <dsp:nvSpPr>
        <dsp:cNvPr id="0" name=""/>
        <dsp:cNvSpPr/>
      </dsp:nvSpPr>
      <dsp:spPr>
        <a:xfrm>
          <a:off x="1236655" y="1343398"/>
          <a:ext cx="4590664" cy="107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15" tIns="113315" rIns="113315" bIns="113315" numCol="1" spcCol="1270" anchor="ctr" anchorCtr="0">
          <a:noAutofit/>
        </a:bodyPr>
        <a:lstStyle/>
        <a:p>
          <a:pPr marL="0" lvl="0" indent="0" algn="l" defTabSz="622300">
            <a:lnSpc>
              <a:spcPct val="100000"/>
            </a:lnSpc>
            <a:spcBef>
              <a:spcPct val="0"/>
            </a:spcBef>
            <a:spcAft>
              <a:spcPct val="35000"/>
            </a:spcAft>
            <a:buNone/>
          </a:pPr>
          <a:r>
            <a:rPr lang="en-US" sz="1400" kern="1200"/>
            <a:t>Most disorders have a combination  of causes: </a:t>
          </a:r>
        </a:p>
      </dsp:txBody>
      <dsp:txXfrm>
        <a:off x="1236655" y="1343398"/>
        <a:ext cx="4590664" cy="1070697"/>
      </dsp:txXfrm>
    </dsp:sp>
    <dsp:sp modelId="{DF3F1562-AB12-4ACD-BD42-046B161AD431}">
      <dsp:nvSpPr>
        <dsp:cNvPr id="0" name=""/>
        <dsp:cNvSpPr/>
      </dsp:nvSpPr>
      <dsp:spPr>
        <a:xfrm>
          <a:off x="0" y="2681770"/>
          <a:ext cx="5827320" cy="10706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07BA65-9A48-4C32-905E-975B250CAF0A}">
      <dsp:nvSpPr>
        <dsp:cNvPr id="0" name=""/>
        <dsp:cNvSpPr/>
      </dsp:nvSpPr>
      <dsp:spPr>
        <a:xfrm>
          <a:off x="323885" y="2922677"/>
          <a:ext cx="588883" cy="5888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BCC570-583D-462E-AE5E-56C1A8AA3178}">
      <dsp:nvSpPr>
        <dsp:cNvPr id="0" name=""/>
        <dsp:cNvSpPr/>
      </dsp:nvSpPr>
      <dsp:spPr>
        <a:xfrm>
          <a:off x="1236655" y="2681770"/>
          <a:ext cx="4590664" cy="107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15" tIns="113315" rIns="113315" bIns="113315" numCol="1" spcCol="1270" anchor="ctr" anchorCtr="0">
          <a:noAutofit/>
        </a:bodyPr>
        <a:lstStyle/>
        <a:p>
          <a:pPr marL="0" lvl="0" indent="0" algn="l" defTabSz="622300">
            <a:lnSpc>
              <a:spcPct val="100000"/>
            </a:lnSpc>
            <a:spcBef>
              <a:spcPct val="0"/>
            </a:spcBef>
            <a:spcAft>
              <a:spcPct val="35000"/>
            </a:spcAft>
            <a:buNone/>
          </a:pPr>
          <a:r>
            <a:rPr lang="en-US" sz="1400" kern="1200" dirty="0"/>
            <a:t>Internal (biological) and external (environmental) </a:t>
          </a:r>
        </a:p>
      </dsp:txBody>
      <dsp:txXfrm>
        <a:off x="1236655" y="2681770"/>
        <a:ext cx="4590664" cy="1070697"/>
      </dsp:txXfrm>
    </dsp:sp>
    <dsp:sp modelId="{88B526E7-103B-46C4-9679-7EA6F214750D}">
      <dsp:nvSpPr>
        <dsp:cNvPr id="0" name=""/>
        <dsp:cNvSpPr/>
      </dsp:nvSpPr>
      <dsp:spPr>
        <a:xfrm>
          <a:off x="0" y="4020142"/>
          <a:ext cx="5827320" cy="10706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83DAA5-7EAF-4809-85B1-5E6EC5BE1F5D}">
      <dsp:nvSpPr>
        <dsp:cNvPr id="0" name=""/>
        <dsp:cNvSpPr/>
      </dsp:nvSpPr>
      <dsp:spPr>
        <a:xfrm>
          <a:off x="323885" y="4261048"/>
          <a:ext cx="588883" cy="58888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C9808E-5080-47A8-B511-FDBDD62F2FFC}">
      <dsp:nvSpPr>
        <dsp:cNvPr id="0" name=""/>
        <dsp:cNvSpPr/>
      </dsp:nvSpPr>
      <dsp:spPr>
        <a:xfrm>
          <a:off x="1236655" y="4020142"/>
          <a:ext cx="4590664" cy="107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15" tIns="113315" rIns="113315" bIns="113315" numCol="1" spcCol="1270" anchor="ctr" anchorCtr="0">
          <a:noAutofit/>
        </a:bodyPr>
        <a:lstStyle/>
        <a:p>
          <a:pPr marL="0" lvl="0" indent="0" algn="l" defTabSz="622300">
            <a:lnSpc>
              <a:spcPct val="100000"/>
            </a:lnSpc>
            <a:spcBef>
              <a:spcPct val="0"/>
            </a:spcBef>
            <a:spcAft>
              <a:spcPct val="35000"/>
            </a:spcAft>
            <a:buNone/>
          </a:pPr>
          <a:r>
            <a:rPr lang="en-US" sz="1400" kern="1200"/>
            <a:t>The theory that accounts for both causes is called:</a:t>
          </a:r>
        </a:p>
      </dsp:txBody>
      <dsp:txXfrm>
        <a:off x="1236655" y="4020142"/>
        <a:ext cx="4590664" cy="1070697"/>
      </dsp:txXfrm>
    </dsp:sp>
    <dsp:sp modelId="{68CCF245-42A0-4A2F-A0F1-B6C2F150ECD3}">
      <dsp:nvSpPr>
        <dsp:cNvPr id="0" name=""/>
        <dsp:cNvSpPr/>
      </dsp:nvSpPr>
      <dsp:spPr>
        <a:xfrm>
          <a:off x="0" y="5358513"/>
          <a:ext cx="5827320" cy="10706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300170-321C-4D7B-B9DF-823A66ABC3C5}">
      <dsp:nvSpPr>
        <dsp:cNvPr id="0" name=""/>
        <dsp:cNvSpPr/>
      </dsp:nvSpPr>
      <dsp:spPr>
        <a:xfrm>
          <a:off x="323885" y="5599420"/>
          <a:ext cx="588883" cy="58888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FEC495-4527-4363-9DAB-1088D7D8AEB0}">
      <dsp:nvSpPr>
        <dsp:cNvPr id="0" name=""/>
        <dsp:cNvSpPr/>
      </dsp:nvSpPr>
      <dsp:spPr>
        <a:xfrm>
          <a:off x="1236655" y="5358513"/>
          <a:ext cx="4590664" cy="107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15" tIns="113315" rIns="113315" bIns="113315" numCol="1" spcCol="1270" anchor="ctr" anchorCtr="0">
          <a:noAutofit/>
        </a:bodyPr>
        <a:lstStyle/>
        <a:p>
          <a:pPr marL="0" lvl="0" indent="0" algn="l" defTabSz="622300">
            <a:lnSpc>
              <a:spcPct val="100000"/>
            </a:lnSpc>
            <a:spcBef>
              <a:spcPct val="0"/>
            </a:spcBef>
            <a:spcAft>
              <a:spcPct val="35000"/>
            </a:spcAft>
            <a:buNone/>
          </a:pPr>
          <a:r>
            <a:rPr lang="en-US" sz="1400" kern="1200"/>
            <a:t>Diathesis Stress Model:  you may be predisposed for a psychological disorder that remains unexpressed until triggered by stress. </a:t>
          </a:r>
        </a:p>
      </dsp:txBody>
      <dsp:txXfrm>
        <a:off x="1236655" y="5358513"/>
        <a:ext cx="4590664" cy="107069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5/3/20</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CFE4BAC9-6D41-4691-9299-18EF07EF0177}"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049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567991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4559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837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1533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290233-0DD1-4A80-BB1E-9ADC3556DBB6}" type="datetimeFigureOut">
              <a:rPr lang="en-US" smtClean="0"/>
              <a:t>5/3/20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398320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290233-0DD1-4A80-BB1E-9ADC3556DBB6}" type="datetimeFigureOut">
              <a:rPr lang="en-US" smtClean="0"/>
              <a:t>5/3/20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261399308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290233-0DD1-4A80-BB1E-9ADC3556DBB6}" type="datetimeFigureOut">
              <a:rPr lang="en-US" smtClean="0"/>
              <a:t>5/3/20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973775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90233-0DD1-4A80-BB1E-9ADC3556DBB6}" type="datetimeFigureOut">
              <a:rPr lang="en-US" smtClean="0"/>
              <a:t>5/3/20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2169074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5/3/20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814300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7D290233-0DD1-4A80-BB1E-9ADC3556DBB6}" type="datetimeFigureOut">
              <a:rPr lang="en-US" smtClean="0"/>
              <a:t>5/3/20</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466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D290233-0DD1-4A80-BB1E-9ADC3556DBB6}" type="datetimeFigureOut">
              <a:rPr lang="en-US" smtClean="0"/>
              <a:t>5/3/20</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CFE4BAC9-6D41-4691-9299-18EF07EF0177}" type="slidenum">
              <a:rPr lang="en-US" smtClean="0"/>
              <a:t>‹#›</a:t>
            </a:fld>
            <a:endParaRPr lang="en-US"/>
          </a:p>
        </p:txBody>
      </p:sp>
    </p:spTree>
    <p:extLst>
      <p:ext uri="{BB962C8B-B14F-4D97-AF65-F5344CB8AC3E}">
        <p14:creationId xmlns:p14="http://schemas.microsoft.com/office/powerpoint/2010/main" val="2824005098"/>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02771"/>
            <a:ext cx="8235950" cy="5650896"/>
          </a:xfrm>
        </p:spPr>
        <p:txBody>
          <a:bodyPr anchor="ctr">
            <a:normAutofit/>
          </a:bodyPr>
          <a:lstStyle/>
          <a:p>
            <a:pPr algn="ctr">
              <a:lnSpc>
                <a:spcPct val="90000"/>
              </a:lnSpc>
            </a:pPr>
            <a:r>
              <a:rPr lang="en-US" sz="3200" dirty="0">
                <a:solidFill>
                  <a:schemeClr val="tx1"/>
                </a:solidFill>
              </a:rPr>
              <a:t>Integrated Model of</a:t>
            </a:r>
            <a:r>
              <a:rPr lang="en-US" sz="3200" dirty="0"/>
              <a:t> </a:t>
            </a:r>
            <a:br>
              <a:rPr lang="en-US" sz="3200" dirty="0"/>
            </a:br>
            <a:br>
              <a:rPr lang="en-US" sz="3200" dirty="0"/>
            </a:br>
            <a:r>
              <a:rPr lang="en-US" sz="3200" dirty="0">
                <a:solidFill>
                  <a:schemeClr val="tx1"/>
                </a:solidFill>
              </a:rPr>
              <a:t>Psychological  Disorders</a:t>
            </a:r>
            <a:br>
              <a:rPr lang="en-US" sz="3600" dirty="0">
                <a:solidFill>
                  <a:schemeClr val="tx1"/>
                </a:solidFill>
              </a:rPr>
            </a:br>
            <a:br>
              <a:rPr lang="en-US" sz="3600" dirty="0">
                <a:solidFill>
                  <a:schemeClr val="tx1"/>
                </a:solidFill>
              </a:rPr>
            </a:br>
            <a:br>
              <a:rPr lang="en-US" sz="3600" dirty="0">
                <a:solidFill>
                  <a:schemeClr val="tx1"/>
                </a:solidFill>
              </a:rPr>
            </a:br>
            <a:endParaRPr lang="en-US" sz="3600" dirty="0">
              <a:solidFill>
                <a:schemeClr val="tx1"/>
              </a:solidFill>
            </a:endParaRPr>
          </a:p>
        </p:txBody>
      </p:sp>
    </p:spTree>
    <p:extLst>
      <p:ext uri="{BB962C8B-B14F-4D97-AF65-F5344CB8AC3E}">
        <p14:creationId xmlns:p14="http://schemas.microsoft.com/office/powerpoint/2010/main" val="32018071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3D7AE-4A72-6343-899C-8E8787C5B5E6}"/>
              </a:ext>
            </a:extLst>
          </p:cNvPr>
          <p:cNvSpPr>
            <a:spLocks noGrp="1"/>
          </p:cNvSpPr>
          <p:nvPr>
            <p:ph idx="1"/>
          </p:nvPr>
        </p:nvSpPr>
        <p:spPr>
          <a:xfrm>
            <a:off x="345688" y="211873"/>
            <a:ext cx="8575287" cy="5675971"/>
          </a:xfrm>
        </p:spPr>
        <p:txBody>
          <a:bodyPr>
            <a:normAutofit fontScale="92500" lnSpcReduction="20000"/>
          </a:bodyPr>
          <a:lstStyle/>
          <a:p>
            <a:pPr marL="0" indent="0" algn="ctr">
              <a:buNone/>
            </a:pPr>
            <a:r>
              <a:rPr lang="en-US" dirty="0"/>
              <a:t>Cultural Influences on Mental Health</a:t>
            </a:r>
          </a:p>
          <a:p>
            <a:pPr marL="0" indent="0">
              <a:buNone/>
            </a:pPr>
            <a:r>
              <a:rPr lang="en-US" dirty="0"/>
              <a:t>Also included in the social domain are cultural factors. </a:t>
            </a:r>
          </a:p>
          <a:p>
            <a:pPr marL="0" indent="0">
              <a:buNone/>
            </a:pPr>
            <a:r>
              <a:rPr lang="en-US" dirty="0"/>
              <a:t>For instance, differences in the circumstances, expectations, and belief systems of different cultural groups contribute to different prevalence rates and symptom expression of disorders</a:t>
            </a:r>
          </a:p>
          <a:p>
            <a:pPr marL="0" indent="0">
              <a:buNone/>
            </a:pPr>
            <a:r>
              <a:rPr lang="en-US" dirty="0"/>
              <a:t>For example, anorexia is less common is non-western cultures because they put less emphasis on thinness in women. </a:t>
            </a:r>
          </a:p>
          <a:p>
            <a:pPr marL="0" indent="0">
              <a:buNone/>
            </a:pPr>
            <a:r>
              <a:rPr lang="en-US" dirty="0"/>
              <a:t>Cultural factors can even differ across a single city, from lower-income to higher-income areas, and rates of disease and illness differ across these communities accordingly. </a:t>
            </a:r>
          </a:p>
          <a:p>
            <a:pPr marL="0" indent="0">
              <a:buNone/>
            </a:pPr>
            <a:r>
              <a:rPr lang="en-US" dirty="0"/>
              <a:t>Culture can even change biology, as research on epigenetics is beginning to show. </a:t>
            </a:r>
          </a:p>
          <a:p>
            <a:pPr marL="0" indent="0">
              <a:buNone/>
            </a:pPr>
            <a:r>
              <a:rPr lang="en-US" dirty="0"/>
              <a:t>Specifically, research on epigenetics suggests that the environment can actually alter an individual's genetic makeup. </a:t>
            </a:r>
          </a:p>
          <a:p>
            <a:pPr marL="0" indent="0">
              <a:buNone/>
            </a:pPr>
            <a:r>
              <a:rPr lang="en-US" dirty="0"/>
              <a:t>For instance, research shows that individuals exposed to over-crowding and poverty are more at risk for developing depression with actual genetic mutations forming over only a single generation. </a:t>
            </a:r>
          </a:p>
        </p:txBody>
      </p:sp>
    </p:spTree>
    <p:extLst>
      <p:ext uri="{BB962C8B-B14F-4D97-AF65-F5344CB8AC3E}">
        <p14:creationId xmlns:p14="http://schemas.microsoft.com/office/powerpoint/2010/main" val="418034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20" y="183995"/>
            <a:ext cx="8263054" cy="6490009"/>
          </a:xfrm>
        </p:spPr>
        <p:txBody>
          <a:bodyPr anchor="ctr">
            <a:normAutofit/>
          </a:bodyPr>
          <a:lstStyle/>
          <a:p>
            <a:pPr marL="0" indent="0" algn="ctr">
              <a:lnSpc>
                <a:spcPct val="90000"/>
              </a:lnSpc>
              <a:buNone/>
            </a:pPr>
            <a:r>
              <a:rPr lang="en-US" dirty="0"/>
              <a:t>Causes of Psychological Disorders</a:t>
            </a:r>
          </a:p>
          <a:p>
            <a:pPr marL="0" indent="0">
              <a:lnSpc>
                <a:spcPct val="90000"/>
              </a:lnSpc>
              <a:buNone/>
            </a:pPr>
            <a:endParaRPr lang="en-US" sz="1400" dirty="0"/>
          </a:p>
          <a:p>
            <a:pPr>
              <a:lnSpc>
                <a:spcPct val="90000"/>
              </a:lnSpc>
            </a:pPr>
            <a:endParaRPr lang="en-US" sz="1400" dirty="0"/>
          </a:p>
          <a:p>
            <a:pPr>
              <a:lnSpc>
                <a:spcPct val="90000"/>
              </a:lnSpc>
              <a:buFont typeface="Wingdings" charset="2"/>
              <a:buChar char="u"/>
            </a:pPr>
            <a:r>
              <a:rPr lang="en-US" sz="1400" dirty="0">
                <a:latin typeface="Avenir Book"/>
                <a:cs typeface="Avenir Book"/>
              </a:rPr>
              <a:t> The medical model suggests that each category of psychological disorder has a common prognosis which is a typical course over time and amenable to treatment and a cure.</a:t>
            </a:r>
          </a:p>
          <a:p>
            <a:pPr marL="0" indent="0">
              <a:lnSpc>
                <a:spcPct val="90000"/>
              </a:lnSpc>
              <a:buNone/>
            </a:pPr>
            <a:endParaRPr lang="en-US" sz="1400" dirty="0">
              <a:latin typeface="Avenir Book"/>
              <a:cs typeface="Avenir Book"/>
            </a:endParaRPr>
          </a:p>
          <a:p>
            <a:pPr>
              <a:lnSpc>
                <a:spcPct val="90000"/>
              </a:lnSpc>
              <a:buFont typeface="Wingdings" charset="2"/>
              <a:buChar char="u"/>
            </a:pPr>
            <a:r>
              <a:rPr lang="en-US" sz="1400" dirty="0">
                <a:latin typeface="Avenir Book"/>
                <a:cs typeface="Avenir Book"/>
              </a:rPr>
              <a:t> However—the medical model is an over-simplification and it’s not useful to focus on a single cause that is internal to the person and suggests a single cure.</a:t>
            </a:r>
          </a:p>
          <a:p>
            <a:pPr marL="0" indent="0">
              <a:lnSpc>
                <a:spcPct val="90000"/>
              </a:lnSpc>
              <a:buNone/>
            </a:pPr>
            <a:r>
              <a:rPr lang="en-US" sz="1400" dirty="0">
                <a:latin typeface="Avenir Book"/>
                <a:cs typeface="Avenir Book"/>
              </a:rPr>
              <a:t> </a:t>
            </a:r>
          </a:p>
          <a:p>
            <a:pPr>
              <a:lnSpc>
                <a:spcPct val="90000"/>
              </a:lnSpc>
              <a:buFont typeface="Wingdings" charset="2"/>
              <a:buChar char="u"/>
            </a:pPr>
            <a:r>
              <a:rPr lang="en-US" sz="1400" dirty="0">
                <a:latin typeface="Avenir Book"/>
                <a:cs typeface="Avenir Book"/>
              </a:rPr>
              <a:t> We need an integrated model that incorporates biological, psychological and environmental factors to understand psychological disorders. </a:t>
            </a:r>
          </a:p>
          <a:p>
            <a:pPr marL="0" indent="0">
              <a:lnSpc>
                <a:spcPct val="90000"/>
              </a:lnSpc>
              <a:buNone/>
            </a:pPr>
            <a:r>
              <a:rPr lang="en-US" sz="1400" dirty="0">
                <a:latin typeface="Avenir Book"/>
                <a:cs typeface="Avenir Book"/>
              </a:rPr>
              <a:t> </a:t>
            </a:r>
          </a:p>
          <a:p>
            <a:pPr>
              <a:lnSpc>
                <a:spcPct val="90000"/>
              </a:lnSpc>
              <a:buFont typeface="Wingdings" charset="2"/>
              <a:buChar char="u"/>
            </a:pPr>
            <a:r>
              <a:rPr lang="en-US" sz="1400" dirty="0">
                <a:latin typeface="Avenir Book"/>
                <a:cs typeface="Avenir Book"/>
              </a:rPr>
              <a:t> Biological</a:t>
            </a:r>
            <a:r>
              <a:rPr lang="en-US" sz="1400" dirty="0">
                <a:latin typeface="Avenir Book"/>
                <a:cs typeface="Avenir Book"/>
                <a:sym typeface="Wingdings"/>
              </a:rPr>
              <a:t></a:t>
            </a:r>
            <a:r>
              <a:rPr lang="en-US" sz="1400" dirty="0">
                <a:latin typeface="Avenir Book"/>
                <a:cs typeface="Avenir Book"/>
              </a:rPr>
              <a:t> genetic, biochemical imbalances and structural abnormalities of the brain.</a:t>
            </a:r>
          </a:p>
          <a:p>
            <a:pPr marL="0" indent="0">
              <a:lnSpc>
                <a:spcPct val="90000"/>
              </a:lnSpc>
              <a:buNone/>
            </a:pPr>
            <a:endParaRPr lang="en-US" sz="1400" dirty="0">
              <a:latin typeface="Avenir Book"/>
              <a:cs typeface="Avenir Book"/>
            </a:endParaRPr>
          </a:p>
          <a:p>
            <a:pPr>
              <a:lnSpc>
                <a:spcPct val="90000"/>
              </a:lnSpc>
              <a:buFont typeface="Wingdings" charset="2"/>
              <a:buChar char="u"/>
            </a:pPr>
            <a:r>
              <a:rPr lang="en-US" sz="1400" dirty="0">
                <a:latin typeface="Avenir Book"/>
                <a:cs typeface="Avenir Book"/>
              </a:rPr>
              <a:t> Psychological </a:t>
            </a:r>
            <a:r>
              <a:rPr lang="en-US" sz="1400" dirty="0">
                <a:latin typeface="Avenir Book"/>
                <a:cs typeface="Avenir Book"/>
                <a:sym typeface="Wingdings"/>
              </a:rPr>
              <a:t></a:t>
            </a:r>
            <a:r>
              <a:rPr lang="en-US" sz="1400" dirty="0">
                <a:latin typeface="Avenir Book"/>
                <a:cs typeface="Avenir Book"/>
              </a:rPr>
              <a:t> focuses on maladaptive learning and coping, cognitive biases, dysfunctional attitudes and interpersonal problems.</a:t>
            </a:r>
          </a:p>
          <a:p>
            <a:pPr marL="0" indent="0">
              <a:lnSpc>
                <a:spcPct val="90000"/>
              </a:lnSpc>
              <a:buNone/>
            </a:pPr>
            <a:endParaRPr lang="en-US" sz="1400" dirty="0">
              <a:latin typeface="Avenir Book"/>
              <a:cs typeface="Avenir Book"/>
            </a:endParaRPr>
          </a:p>
          <a:p>
            <a:pPr>
              <a:lnSpc>
                <a:spcPct val="90000"/>
              </a:lnSpc>
              <a:buFont typeface="Wingdings" charset="2"/>
              <a:buChar char="u"/>
            </a:pPr>
            <a:r>
              <a:rPr lang="en-US" sz="1400" dirty="0">
                <a:latin typeface="Avenir Book"/>
                <a:cs typeface="Avenir Book"/>
              </a:rPr>
              <a:t> Environmental </a:t>
            </a:r>
            <a:r>
              <a:rPr lang="en-US" sz="1400" dirty="0">
                <a:latin typeface="Avenir Book"/>
                <a:cs typeface="Avenir Book"/>
                <a:sym typeface="Wingdings"/>
              </a:rPr>
              <a:t></a:t>
            </a:r>
            <a:r>
              <a:rPr lang="en-US" sz="1400" dirty="0">
                <a:latin typeface="Avenir Book"/>
                <a:cs typeface="Avenir Book"/>
              </a:rPr>
              <a:t> factors like poor socialization, stressful life circumstances, cultural and social inequities.</a:t>
            </a:r>
          </a:p>
          <a:p>
            <a:pPr marL="0" indent="0">
              <a:lnSpc>
                <a:spcPct val="90000"/>
              </a:lnSpc>
              <a:buNone/>
            </a:pPr>
            <a:r>
              <a:rPr lang="en-US" sz="1100" dirty="0"/>
              <a:t> </a:t>
            </a:r>
          </a:p>
          <a:p>
            <a:pPr marL="0" indent="0">
              <a:lnSpc>
                <a:spcPct val="90000"/>
              </a:lnSpc>
              <a:buNone/>
            </a:pPr>
            <a:endParaRPr lang="en-US" sz="1100" dirty="0"/>
          </a:p>
        </p:txBody>
      </p:sp>
    </p:spTree>
    <p:extLst>
      <p:ext uri="{BB962C8B-B14F-4D97-AF65-F5344CB8AC3E}">
        <p14:creationId xmlns:p14="http://schemas.microsoft.com/office/powerpoint/2010/main" val="229687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86B93D-0879-4BC3-B616-90E504482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0E885D-F4D2-48FD-95D9-DA0751F3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4" name="Straight Connector 13">
            <a:extLst>
              <a:ext uri="{FF2B5EF4-FFF2-40B4-BE49-F238E27FC236}">
                <a16:creationId xmlns:a16="http://schemas.microsoft.com/office/drawing/2014/main" id="{39EC1CB8-4497-451C-9F6C-6BC9B6505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66994" y="2146542"/>
            <a:ext cx="236818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599AF7C-8D7E-4D1B-AB28-587084B3DEF2}"/>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graphicFrame>
        <p:nvGraphicFramePr>
          <p:cNvPr id="5" name="Content Placeholder 2">
            <a:extLst>
              <a:ext uri="{FF2B5EF4-FFF2-40B4-BE49-F238E27FC236}">
                <a16:creationId xmlns:a16="http://schemas.microsoft.com/office/drawing/2014/main" id="{E3B66C0B-588F-4065-AA29-DE45EBC91800}"/>
              </a:ext>
            </a:extLst>
          </p:cNvPr>
          <p:cNvGraphicFramePr>
            <a:graphicFrameLocks noGrp="1"/>
          </p:cNvGraphicFramePr>
          <p:nvPr>
            <p:ph idx="1"/>
            <p:extLst>
              <p:ext uri="{D42A27DB-BD31-4B8C-83A1-F6EECF244321}">
                <p14:modId xmlns:p14="http://schemas.microsoft.com/office/powerpoint/2010/main" val="3225048156"/>
              </p:ext>
            </p:extLst>
          </p:nvPr>
        </p:nvGraphicFramePr>
        <p:xfrm>
          <a:off x="852260" y="256490"/>
          <a:ext cx="5827320" cy="6434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999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53FC23-4BCA-A849-9856-A426AE716240}"/>
              </a:ext>
            </a:extLst>
          </p:cNvPr>
          <p:cNvSpPr>
            <a:spLocks noGrp="1"/>
          </p:cNvSpPr>
          <p:nvPr>
            <p:ph idx="1"/>
          </p:nvPr>
        </p:nvSpPr>
        <p:spPr>
          <a:xfrm>
            <a:off x="256478" y="390293"/>
            <a:ext cx="8575287" cy="5441795"/>
          </a:xfrm>
        </p:spPr>
        <p:txBody>
          <a:bodyPr>
            <a:normAutofit fontScale="85000" lnSpcReduction="20000"/>
          </a:bodyPr>
          <a:lstStyle/>
          <a:p>
            <a:pPr fontAlgn="base"/>
            <a:r>
              <a:rPr lang="en-US" dirty="0"/>
              <a:t>As we go through life and the environment changes, our brain and it functions also changes. Likewise, a person’s genetic makeup and the environment they interact with will have a profound effect on their mental health, biological health and their brain functions. </a:t>
            </a:r>
          </a:p>
          <a:p>
            <a:pPr fontAlgn="base"/>
            <a:r>
              <a:rPr lang="en-US" dirty="0"/>
              <a:t>In order to truly understand someone’s mental health, we must take into account all of the factors affecting them both positively and negatively in order to get a better picture of their overall health and well-being.</a:t>
            </a:r>
          </a:p>
          <a:p>
            <a:pPr fontAlgn="base"/>
            <a:r>
              <a:rPr lang="en-US" dirty="0"/>
              <a:t>The biopsychosocial perspective is more appropriate when analyzing the causes of mental illness. This model introduces the idea that there are biological, psychological, and social determinants to mental health. This idea links the outside world to someone’s biology and psyche.</a:t>
            </a:r>
          </a:p>
          <a:p>
            <a:pPr fontAlgn="base"/>
            <a:r>
              <a:rPr lang="en-US" dirty="0"/>
              <a:t>One reason why the biopsychosocial perspective is so useful is because it explains how some people who are seemingly “healthy” can get mental illnesses and why some are more prone to mental illness than others. </a:t>
            </a:r>
          </a:p>
          <a:p>
            <a:pPr fontAlgn="base"/>
            <a:r>
              <a:rPr lang="en-US" dirty="0"/>
              <a:t>Those who are mentally healthy most likely exercise, have positive energy and strong social bonds does not exempt them from mental illness. </a:t>
            </a:r>
          </a:p>
          <a:p>
            <a:pPr fontAlgn="base"/>
            <a:r>
              <a:rPr lang="en-US" dirty="0"/>
              <a:t>The biopsychosocial perspective gives evidence that although someone can be mentally healthy at some point in their life, they can still experience mental illness if their biopsychosocial balance is disturbed.</a:t>
            </a:r>
          </a:p>
          <a:p>
            <a:pPr marL="0" indent="0">
              <a:buNone/>
            </a:pPr>
            <a:endParaRPr lang="en-US" dirty="0"/>
          </a:p>
        </p:txBody>
      </p:sp>
    </p:spTree>
    <p:extLst>
      <p:ext uri="{BB962C8B-B14F-4D97-AF65-F5344CB8AC3E}">
        <p14:creationId xmlns:p14="http://schemas.microsoft.com/office/powerpoint/2010/main" val="359862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14CC9-B59A-2649-AEEF-7D57202B44A2}"/>
              </a:ext>
            </a:extLst>
          </p:cNvPr>
          <p:cNvSpPr>
            <a:spLocks noGrp="1"/>
          </p:cNvSpPr>
          <p:nvPr>
            <p:ph idx="1"/>
          </p:nvPr>
        </p:nvSpPr>
        <p:spPr>
          <a:xfrm>
            <a:off x="144966" y="301083"/>
            <a:ext cx="8798311" cy="5620215"/>
          </a:xfrm>
        </p:spPr>
        <p:txBody>
          <a:bodyPr>
            <a:normAutofit lnSpcReduction="10000"/>
          </a:bodyPr>
          <a:lstStyle/>
          <a:p>
            <a:pPr fontAlgn="base"/>
            <a:r>
              <a:rPr lang="en-US" dirty="0"/>
              <a:t>According to the biopsychosocial model, interactions between people’s genetic makeup (biology), mental health and personality (psychology), and sociocultural environment (social world) contribute to their experience of health or illness.</a:t>
            </a:r>
          </a:p>
          <a:p>
            <a:pPr fontAlgn="base"/>
            <a:r>
              <a:rPr lang="en-US" dirty="0"/>
              <a:t>The biological influences on mental health and mental illness are varied, and include genetics, infections, physical trauma, nutrition, hormones, and toxins.</a:t>
            </a:r>
          </a:p>
          <a:p>
            <a:pPr fontAlgn="base"/>
            <a:r>
              <a:rPr lang="en-US" dirty="0"/>
              <a:t>The psychological component looks for potential psychological explanations for a health problem, such as lack of self-control, emotional turmoil, or negative thinking.</a:t>
            </a:r>
          </a:p>
          <a:p>
            <a:pPr fontAlgn="base"/>
            <a:r>
              <a:rPr lang="en-US" dirty="0"/>
              <a:t>Social and cultural factors are conceptualized as a particular set of stressful events (being laid off, for example) that can differentially impact mental health depending on the individual and his or her social context.</a:t>
            </a:r>
          </a:p>
          <a:p>
            <a:pPr fontAlgn="base"/>
            <a:r>
              <a:rPr lang="en-US" dirty="0"/>
              <a:t>The biopsychosocial theory posits that each one of these factors is not sufficient to create health or mental illness, but the interaction between them determines the course of one’s development.</a:t>
            </a:r>
          </a:p>
          <a:p>
            <a:pPr marL="0" indent="0">
              <a:buNone/>
            </a:pPr>
            <a:endParaRPr lang="en-US" dirty="0"/>
          </a:p>
        </p:txBody>
      </p:sp>
    </p:spTree>
    <p:extLst>
      <p:ext uri="{BB962C8B-B14F-4D97-AF65-F5344CB8AC3E}">
        <p14:creationId xmlns:p14="http://schemas.microsoft.com/office/powerpoint/2010/main" val="410822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1A79C3-C3B9-774F-95E3-7D05274A7AAD}"/>
              </a:ext>
            </a:extLst>
          </p:cNvPr>
          <p:cNvSpPr>
            <a:spLocks noGrp="1"/>
          </p:cNvSpPr>
          <p:nvPr>
            <p:ph idx="1"/>
          </p:nvPr>
        </p:nvSpPr>
        <p:spPr>
          <a:xfrm>
            <a:off x="200722" y="289932"/>
            <a:ext cx="8742555" cy="5597911"/>
          </a:xfrm>
        </p:spPr>
        <p:txBody>
          <a:bodyPr>
            <a:normAutofit/>
          </a:bodyPr>
          <a:lstStyle/>
          <a:p>
            <a:pPr fontAlgn="base"/>
            <a:r>
              <a:rPr lang="en-US" dirty="0"/>
              <a:t>Despite its usefulness, there are issues with the biopsychosocial model, including the degree of influence that each factor has, the degree of interaction between factors, and variation across individuals and life spans (Boundless)</a:t>
            </a:r>
          </a:p>
          <a:p>
            <a:pPr fontAlgn="base"/>
            <a:r>
              <a:rPr lang="en-US" dirty="0"/>
              <a:t>This perspective can give clinical workers many benefits when treating a mentally ill patient. </a:t>
            </a:r>
          </a:p>
          <a:p>
            <a:pPr fontAlgn="base"/>
            <a:r>
              <a:rPr lang="en-US" dirty="0"/>
              <a:t>They are now able to apply every aspect of the patient’s life to their illness.  </a:t>
            </a:r>
          </a:p>
          <a:p>
            <a:pPr fontAlgn="base"/>
            <a:r>
              <a:rPr lang="en-US" dirty="0"/>
              <a:t>Those with mental illness can now gain a sense of self-awareness. </a:t>
            </a:r>
          </a:p>
          <a:p>
            <a:pPr fontAlgn="base"/>
            <a:r>
              <a:rPr lang="en-US" dirty="0"/>
              <a:t>Mental illness sufferers can understand their health as a whole entity with several parts that function together. </a:t>
            </a:r>
          </a:p>
          <a:p>
            <a:pPr fontAlgn="base"/>
            <a:r>
              <a:rPr lang="en-US" dirty="0"/>
              <a:t>The biopsychosocial perspective also challenges the stigma on mental illness by enabling people to realize that anyone can suffer from a mental illness because we all have biological, psychological, and social influencers in our lives.</a:t>
            </a:r>
          </a:p>
          <a:p>
            <a:pPr marL="0" indent="0">
              <a:buNone/>
            </a:pPr>
            <a:endParaRPr lang="en-US" dirty="0"/>
          </a:p>
        </p:txBody>
      </p:sp>
    </p:spTree>
    <p:extLst>
      <p:ext uri="{BB962C8B-B14F-4D97-AF65-F5344CB8AC3E}">
        <p14:creationId xmlns:p14="http://schemas.microsoft.com/office/powerpoint/2010/main" val="291449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F04BC-E8A2-DE4A-BCC4-5B5A367986B3}"/>
              </a:ext>
            </a:extLst>
          </p:cNvPr>
          <p:cNvSpPr>
            <a:spLocks noGrp="1"/>
          </p:cNvSpPr>
          <p:nvPr>
            <p:ph idx="1"/>
          </p:nvPr>
        </p:nvSpPr>
        <p:spPr>
          <a:xfrm>
            <a:off x="133815" y="211873"/>
            <a:ext cx="8898673" cy="5664820"/>
          </a:xfrm>
        </p:spPr>
        <p:txBody>
          <a:bodyPr/>
          <a:lstStyle/>
          <a:p>
            <a:pPr marL="0" indent="0" algn="ctr">
              <a:buNone/>
            </a:pPr>
            <a:r>
              <a:rPr lang="en-US" dirty="0"/>
              <a:t>Biological Influences on Health/Mental Health</a:t>
            </a:r>
          </a:p>
          <a:p>
            <a:pPr marL="0" indent="0">
              <a:buNone/>
            </a:pPr>
            <a:endParaRPr lang="en-US" dirty="0"/>
          </a:p>
          <a:p>
            <a:pPr marL="0" indent="0">
              <a:buNone/>
            </a:pPr>
            <a:r>
              <a:rPr lang="en-US" dirty="0"/>
              <a:t>Biological Influences on Health Biological influences on health and illness and include genetics, infections, physical trauma, nutrition, hormones, and toxins. </a:t>
            </a:r>
          </a:p>
          <a:p>
            <a:pPr marL="0" indent="0">
              <a:buNone/>
            </a:pPr>
            <a:r>
              <a:rPr lang="en-US" dirty="0"/>
              <a:t>Many disorders have an inherited genetic vulnerability. In schizophrenia, for example, if one monozygotic twin develops schizophrenia, there is at least a 60% chance the co-twin will also develop that disorder. </a:t>
            </a:r>
          </a:p>
          <a:p>
            <a:pPr marL="0" indent="0">
              <a:buNone/>
            </a:pPr>
            <a:r>
              <a:rPr lang="en-US" dirty="0"/>
              <a:t>Considering that the prevalence of schizophrenia in the population is only 1%, it is clear that genetic factors play an important role in the development of this disorder. </a:t>
            </a:r>
          </a:p>
          <a:p>
            <a:pPr marL="0" indent="0">
              <a:buNone/>
            </a:pPr>
            <a:r>
              <a:rPr lang="en-US" dirty="0"/>
              <a:t>At the same time, 40% of co-twins do not develop schizophrenia, suggesting that genes do not account for all of the inheritance. Instead, certain non-biological (i.e., environmental) factors play a role in the expression of the disorder in those with a pre-existing genetic risk. </a:t>
            </a:r>
          </a:p>
        </p:txBody>
      </p:sp>
    </p:spTree>
    <p:extLst>
      <p:ext uri="{BB962C8B-B14F-4D97-AF65-F5344CB8AC3E}">
        <p14:creationId xmlns:p14="http://schemas.microsoft.com/office/powerpoint/2010/main" val="339908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B4703-1D95-CB40-889F-DD736A9CCC73}"/>
              </a:ext>
            </a:extLst>
          </p:cNvPr>
          <p:cNvSpPr>
            <a:spLocks noGrp="1"/>
          </p:cNvSpPr>
          <p:nvPr>
            <p:ph idx="1"/>
          </p:nvPr>
        </p:nvSpPr>
        <p:spPr>
          <a:xfrm>
            <a:off x="167269" y="156117"/>
            <a:ext cx="8854068" cy="5497551"/>
          </a:xfrm>
        </p:spPr>
        <p:txBody>
          <a:bodyPr/>
          <a:lstStyle/>
          <a:p>
            <a:pPr marL="0" indent="0" algn="ctr">
              <a:buNone/>
            </a:pPr>
            <a:r>
              <a:rPr lang="en-US" dirty="0"/>
              <a:t>Psychological Influences on Mental Health</a:t>
            </a:r>
          </a:p>
          <a:p>
            <a:pPr marL="0" indent="0">
              <a:buNone/>
            </a:pPr>
            <a:endParaRPr lang="en-US" dirty="0"/>
          </a:p>
          <a:p>
            <a:pPr marL="0" indent="0">
              <a:buNone/>
            </a:pPr>
            <a:r>
              <a:rPr lang="en-US" dirty="0"/>
              <a:t>The psychological component of the biopsychosocial model includes potential psychological factors that may contribute to the development of a health problem. </a:t>
            </a:r>
          </a:p>
          <a:p>
            <a:pPr marL="0" indent="0">
              <a:buNone/>
            </a:pPr>
            <a:r>
              <a:rPr lang="en-US" dirty="0"/>
              <a:t>These include lack of self-control, emotional turmoil, and negative thinking. Individuals with a genetic vulnerability may be more likely to display negative thinking that puts them at risk for depression. </a:t>
            </a:r>
          </a:p>
          <a:p>
            <a:pPr marL="0" indent="0">
              <a:buNone/>
            </a:pPr>
            <a:r>
              <a:rPr lang="en-US" dirty="0"/>
              <a:t>Alternatively, psychological factors may exacerbate a biological predisposition by putting a genetically vulnerable person at risk for other risk behaviors. </a:t>
            </a:r>
          </a:p>
          <a:p>
            <a:pPr marL="0" indent="0">
              <a:buNone/>
            </a:pPr>
            <a:r>
              <a:rPr lang="en-US" dirty="0"/>
              <a:t>For example, depression on its own may not cause liver problems, but a person with depression may be more likely to abuse alcohol, and, therefore, develop liver damage. Increased risk taking leads to an increased likelihood of disease.</a:t>
            </a:r>
          </a:p>
        </p:txBody>
      </p:sp>
    </p:spTree>
    <p:extLst>
      <p:ext uri="{BB962C8B-B14F-4D97-AF65-F5344CB8AC3E}">
        <p14:creationId xmlns:p14="http://schemas.microsoft.com/office/powerpoint/2010/main" val="233186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CF6875-7C48-BD4B-8B53-5EE5653BC3DD}"/>
              </a:ext>
            </a:extLst>
          </p:cNvPr>
          <p:cNvSpPr>
            <a:spLocks noGrp="1"/>
          </p:cNvSpPr>
          <p:nvPr>
            <p:ph idx="1"/>
          </p:nvPr>
        </p:nvSpPr>
        <p:spPr>
          <a:xfrm>
            <a:off x="156117" y="178421"/>
            <a:ext cx="8854068" cy="5754028"/>
          </a:xfrm>
        </p:spPr>
        <p:txBody>
          <a:bodyPr>
            <a:normAutofit fontScale="92500" lnSpcReduction="20000"/>
          </a:bodyPr>
          <a:lstStyle/>
          <a:p>
            <a:pPr marL="0" indent="0" algn="ctr">
              <a:buNone/>
            </a:pPr>
            <a:r>
              <a:rPr lang="en-US" dirty="0"/>
              <a:t>Social Influences on Mental Health</a:t>
            </a:r>
          </a:p>
          <a:p>
            <a:pPr marL="0" indent="0">
              <a:buNone/>
            </a:pPr>
            <a:endParaRPr lang="en-US" dirty="0"/>
          </a:p>
          <a:p>
            <a:pPr marL="0" indent="0">
              <a:buNone/>
            </a:pPr>
            <a:r>
              <a:rPr lang="en-US" dirty="0"/>
              <a:t>Social factors include socioeconomic status, culture, technology, and religion. </a:t>
            </a:r>
          </a:p>
          <a:p>
            <a:pPr marL="0" indent="0">
              <a:buNone/>
            </a:pPr>
            <a:r>
              <a:rPr lang="en-US" dirty="0"/>
              <a:t>For instance, losing one's job or ending a romantic relationship may place one at risk of stress and illness. </a:t>
            </a:r>
          </a:p>
          <a:p>
            <a:pPr marL="0" indent="0">
              <a:buNone/>
            </a:pPr>
            <a:endParaRPr lang="en-US" dirty="0"/>
          </a:p>
          <a:p>
            <a:pPr marL="0" indent="0">
              <a:buNone/>
            </a:pPr>
            <a:r>
              <a:rPr lang="en-US" dirty="0"/>
              <a:t>Such life events may predispose an individual to developing depression, which may, in turn, contribute to physical health problems. </a:t>
            </a:r>
          </a:p>
          <a:p>
            <a:pPr marL="0" indent="0">
              <a:buNone/>
            </a:pPr>
            <a:r>
              <a:rPr lang="en-US" dirty="0"/>
              <a:t>The impact of social factors is widely recognized in mental disorders like anorexia nervosa (a disorder characterized by excessive and purposeful weight loss despite evidence of low body weight).</a:t>
            </a:r>
          </a:p>
          <a:p>
            <a:pPr marL="0" indent="0">
              <a:buNone/>
            </a:pPr>
            <a:r>
              <a:rPr lang="en-US" dirty="0"/>
              <a:t> The fashion industry and the media promote an unhealthy standard of beauty that emphasizes thinness over health. </a:t>
            </a:r>
          </a:p>
          <a:p>
            <a:pPr marL="0" indent="0">
              <a:buNone/>
            </a:pPr>
            <a:r>
              <a:rPr lang="en-US" dirty="0"/>
              <a:t>This exerts social pressure to attain this "ideal" body image despite the obvious health risks. </a:t>
            </a:r>
          </a:p>
        </p:txBody>
      </p:sp>
    </p:spTree>
    <p:extLst>
      <p:ext uri="{BB962C8B-B14F-4D97-AF65-F5344CB8AC3E}">
        <p14:creationId xmlns:p14="http://schemas.microsoft.com/office/powerpoint/2010/main" val="7699821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17</TotalTime>
  <Words>1313</Words>
  <Application>Microsoft Macintosh PowerPoint</Application>
  <PresentationFormat>On-screen Show (4:3)</PresentationFormat>
  <Paragraphs>67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Book</vt:lpstr>
      <vt:lpstr>Gill Sans MT</vt:lpstr>
      <vt:lpstr>Wingdings</vt:lpstr>
      <vt:lpstr>Gallery</vt:lpstr>
      <vt:lpstr>Integrated Model of   Psychological  Disorders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Model of  Psychological Disorders   </dc:title>
  <dc:creator>Levy, Elijah</dc:creator>
  <cp:lastModifiedBy>Levy, Elijah</cp:lastModifiedBy>
  <cp:revision>7</cp:revision>
  <dcterms:created xsi:type="dcterms:W3CDTF">2020-05-04T04:27:56Z</dcterms:created>
  <dcterms:modified xsi:type="dcterms:W3CDTF">2020-05-04T04:46:27Z</dcterms:modified>
</cp:coreProperties>
</file>